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3.xml" ContentType="application/vnd.openxmlformats-officedocument.themeOverride+xml"/>
  <Override PartName="/ppt/notesSlides/notesSlide64.xml" ContentType="application/vnd.openxmlformats-officedocument.presentationml.notesSlide+xml"/>
  <Override PartName="/ppt/theme/themeOverride4.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heme/themeOverride5.xml" ContentType="application/vnd.openxmlformats-officedocument.themeOverr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heme/themeOverride6.xml" ContentType="application/vnd.openxmlformats-officedocument.themeOverr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03" r:id="rId12"/>
  </p:sldMasterIdLst>
  <p:notesMasterIdLst>
    <p:notesMasterId r:id="rId108"/>
  </p:notesMasterIdLst>
  <p:handoutMasterIdLst>
    <p:handoutMasterId r:id="rId109"/>
  </p:handoutMasterIdLst>
  <p:sldIdLst>
    <p:sldId id="423" r:id="rId13"/>
    <p:sldId id="598" r:id="rId14"/>
    <p:sldId id="589" r:id="rId15"/>
    <p:sldId id="600" r:id="rId16"/>
    <p:sldId id="599" r:id="rId17"/>
    <p:sldId id="481" r:id="rId18"/>
    <p:sldId id="482" r:id="rId19"/>
    <p:sldId id="483" r:id="rId20"/>
    <p:sldId id="484" r:id="rId21"/>
    <p:sldId id="485" r:id="rId22"/>
    <p:sldId id="486" r:id="rId23"/>
    <p:sldId id="293" r:id="rId24"/>
    <p:sldId id="404" r:id="rId25"/>
    <p:sldId id="405" r:id="rId26"/>
    <p:sldId id="406" r:id="rId27"/>
    <p:sldId id="431" r:id="rId28"/>
    <p:sldId id="432" r:id="rId29"/>
    <p:sldId id="447" r:id="rId30"/>
    <p:sldId id="448" r:id="rId31"/>
    <p:sldId id="449" r:id="rId32"/>
    <p:sldId id="433" r:id="rId33"/>
    <p:sldId id="434" r:id="rId34"/>
    <p:sldId id="435" r:id="rId35"/>
    <p:sldId id="410" r:id="rId36"/>
    <p:sldId id="587" r:id="rId37"/>
    <p:sldId id="480" r:id="rId38"/>
    <p:sldId id="588" r:id="rId39"/>
    <p:sldId id="436" r:id="rId40"/>
    <p:sldId id="487" r:id="rId41"/>
    <p:sldId id="584" r:id="rId42"/>
    <p:sldId id="585" r:id="rId43"/>
    <p:sldId id="488" r:id="rId44"/>
    <p:sldId id="489" r:id="rId45"/>
    <p:sldId id="592" r:id="rId46"/>
    <p:sldId id="490" r:id="rId47"/>
    <p:sldId id="593" r:id="rId48"/>
    <p:sldId id="454" r:id="rId49"/>
    <p:sldId id="594" r:id="rId50"/>
    <p:sldId id="456" r:id="rId51"/>
    <p:sldId id="455" r:id="rId52"/>
    <p:sldId id="457" r:id="rId53"/>
    <p:sldId id="458" r:id="rId54"/>
    <p:sldId id="459" r:id="rId55"/>
    <p:sldId id="460" r:id="rId56"/>
    <p:sldId id="595" r:id="rId57"/>
    <p:sldId id="461" r:id="rId58"/>
    <p:sldId id="467" r:id="rId59"/>
    <p:sldId id="464" r:id="rId60"/>
    <p:sldId id="462" r:id="rId61"/>
    <p:sldId id="463" r:id="rId62"/>
    <p:sldId id="468" r:id="rId63"/>
    <p:sldId id="465" r:id="rId64"/>
    <p:sldId id="466" r:id="rId65"/>
    <p:sldId id="534" r:id="rId66"/>
    <p:sldId id="535" r:id="rId67"/>
    <p:sldId id="536" r:id="rId68"/>
    <p:sldId id="537" r:id="rId69"/>
    <p:sldId id="538" r:id="rId70"/>
    <p:sldId id="539" r:id="rId71"/>
    <p:sldId id="540" r:id="rId72"/>
    <p:sldId id="541" r:id="rId73"/>
    <p:sldId id="596" r:id="rId74"/>
    <p:sldId id="597" r:id="rId75"/>
    <p:sldId id="542" r:id="rId76"/>
    <p:sldId id="543" r:id="rId77"/>
    <p:sldId id="544" r:id="rId78"/>
    <p:sldId id="545" r:id="rId79"/>
    <p:sldId id="546" r:id="rId80"/>
    <p:sldId id="547" r:id="rId81"/>
    <p:sldId id="548" r:id="rId82"/>
    <p:sldId id="549" r:id="rId83"/>
    <p:sldId id="550" r:id="rId84"/>
    <p:sldId id="559" r:id="rId85"/>
    <p:sldId id="560" r:id="rId86"/>
    <p:sldId id="561" r:id="rId87"/>
    <p:sldId id="562" r:id="rId88"/>
    <p:sldId id="563" r:id="rId89"/>
    <p:sldId id="564" r:id="rId90"/>
    <p:sldId id="565" r:id="rId91"/>
    <p:sldId id="566" r:id="rId92"/>
    <p:sldId id="567" r:id="rId93"/>
    <p:sldId id="568" r:id="rId94"/>
    <p:sldId id="569" r:id="rId95"/>
    <p:sldId id="570" r:id="rId96"/>
    <p:sldId id="571" r:id="rId97"/>
    <p:sldId id="572" r:id="rId98"/>
    <p:sldId id="573" r:id="rId99"/>
    <p:sldId id="574" r:id="rId100"/>
    <p:sldId id="575" r:id="rId101"/>
    <p:sldId id="576" r:id="rId102"/>
    <p:sldId id="577" r:id="rId103"/>
    <p:sldId id="578" r:id="rId104"/>
    <p:sldId id="579" r:id="rId105"/>
    <p:sldId id="580" r:id="rId106"/>
    <p:sldId id="494" r:id="rId10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12-Factor Apps" id="{AE09BC8D-08FF-4643-9EE6-41B19E05E8B2}">
          <p14:sldIdLst>
            <p14:sldId id="447"/>
            <p14:sldId id="448"/>
            <p14:sldId id="449"/>
          </p14:sldIdLst>
        </p14:section>
        <p14:section name="Containers Intro" id="{0365C43C-5ED5-4278-BB4C-D3AC08CF47D1}">
          <p14:sldIdLst>
            <p14:sldId id="433"/>
            <p14:sldId id="434"/>
            <p14:sldId id="435"/>
            <p14:sldId id="410"/>
            <p14:sldId id="587"/>
            <p14:sldId id="480"/>
            <p14:sldId id="588"/>
            <p14:sldId id="436"/>
            <p14:sldId id="487"/>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460"/>
            <p14:sldId id="595"/>
            <p14:sldId id="461"/>
            <p14:sldId id="467"/>
            <p14:sldId id="464"/>
          </p14:sldIdLst>
        </p14:section>
        <p14:section name="K8s Core Config Anatomy" id="{DE4AB733-0D7D-4DDA-A815-C5A1BDB0593B}">
          <p14:sldIdLst>
            <p14:sldId id="462"/>
            <p14:sldId id="463"/>
            <p14:sldId id="468"/>
            <p14:sldId id="465"/>
            <p14:sldId id="466"/>
            <p14:sldId id="534"/>
            <p14:sldId id="535"/>
            <p14:sldId id="536"/>
            <p14:sldId id="537"/>
            <p14:sldId id="538"/>
            <p14:sldId id="539"/>
            <p14:sldId id="540"/>
            <p14:sldId id="541"/>
            <p14:sldId id="596"/>
            <p14:sldId id="597"/>
          </p14:sldIdLst>
        </p14:section>
        <p14:section name="Service Discovery and Networking" id="{45BD7C50-A28F-457D-8EC5-B8EEAA812242}">
          <p14:sldIdLst>
            <p14:sldId id="542"/>
            <p14:sldId id="543"/>
            <p14:sldId id="544"/>
            <p14:sldId id="545"/>
            <p14:sldId id="546"/>
            <p14:sldId id="547"/>
            <p14:sldId id="548"/>
            <p14:sldId id="549"/>
            <p14:sldId id="550"/>
          </p14:sldIdLst>
        </p14:section>
        <p14:section name="Scaling" id="{C2CF19BE-A54E-44E6-B70A-484F458E35E4}">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572"/>
          </p14:sldIdLst>
        </p14:section>
        <p14:section name="RBAC" id="{2264B340-BA05-4692-A65C-6ECC74482BFD}">
          <p14:sldIdLst>
            <p14:sldId id="573"/>
          </p14:sldIdLst>
        </p14:section>
        <p14:section name="Monitoring, Logging and Debugging" id="{824E068A-4687-4800-A78F-9CCB68638646}">
          <p14:sldIdLst>
            <p14:sldId id="574"/>
            <p14:sldId id="575"/>
            <p14:sldId id="576"/>
          </p14:sldIdLst>
        </p14:section>
        <p14:section name="Kubernetes Advanced Concepts" id="{A8D10DC7-B6E5-4DC4-BC5D-7B8AF37D1131}">
          <p14:sldIdLst>
            <p14:sldId id="577"/>
            <p14:sldId id="578"/>
            <p14:sldId id="579"/>
            <p14:sldId id="580"/>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08" Type="http://schemas.openxmlformats.org/officeDocument/2006/relationships/notesMaster" Target="notesMasters/notesMaster1.xml"/><Relationship Id="rId109" Type="http://schemas.openxmlformats.org/officeDocument/2006/relationships/handoutMaster" Target="handoutMasters/handoutMaster1.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110" Type="http://schemas.openxmlformats.org/officeDocument/2006/relationships/commentAuthors" Target="commentAuthors.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00" Type="http://schemas.openxmlformats.org/officeDocument/2006/relationships/slide" Target="slides/slide88.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2/2/18 3:39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2/2/18 3:39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2/2/18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2/2/18 3:39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2/2/18 3:39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2/2/18 3:39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19</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20</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26</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27</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456290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42665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9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341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150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180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9A6537-B635-4B6F-A56C-DFA7B87AEE9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767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7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405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2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049603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139956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9672216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073376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413770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747165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400718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123701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62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0549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803754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252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35581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2577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8781104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8980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015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15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0838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17625279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3:39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6877244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9165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3244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3:39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6800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2/2/18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8500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fr-F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54197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477774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fr-FR"/>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4745273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03093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fr-FR"/>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12869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0119291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556380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7747688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Picture Placeholder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193957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884575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64835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98695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slideLayout" Target="../slideLayouts/slideLayout148.xml"/><Relationship Id="rId16" Type="http://schemas.openxmlformats.org/officeDocument/2006/relationships/theme" Target="../theme/theme9.xml"/><Relationship Id="rId17"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98F9D577-6DFE-496C-95E3-AAB1C3CD6653}" type="datetimeFigureOut">
              <a:rPr lang="fr-FR" smtClean="0">
                <a:solidFill>
                  <a:prstClr val="black">
                    <a:tint val="75000"/>
                  </a:prstClr>
                </a:solidFill>
              </a:rPr>
              <a:pPr defTabSz="932418"/>
              <a:t>02/02/2018</a:t>
            </a:fld>
            <a:endParaRPr lang="fr-FR">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418"/>
            <a:endParaRPr lang="fr-FR">
              <a:solidFill>
                <a:prstClr val="black">
                  <a:tint val="75000"/>
                </a:prstClr>
              </a:solidFill>
            </a:endParaRPr>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3890C50D-4737-4A7D-BE6F-F6554D5C40C9}" type="slidenum">
              <a:rPr lang="fr-FR" smtClean="0">
                <a:solidFill>
                  <a:prstClr val="black">
                    <a:tint val="75000"/>
                  </a:prstClr>
                </a:solidFill>
              </a:rPr>
              <a:pPr defTabSz="932418"/>
              <a:t>‹#›</a:t>
            </a:fld>
            <a:endParaRPr lang="fr-FR">
              <a:solidFill>
                <a:prstClr val="black">
                  <a:tint val="75000"/>
                </a:prstClr>
              </a:solidFill>
            </a:endParaRPr>
          </a:p>
        </p:txBody>
      </p:sp>
    </p:spTree>
    <p:extLst>
      <p:ext uri="{BB962C8B-B14F-4D97-AF65-F5344CB8AC3E}">
        <p14:creationId xmlns:p14="http://schemas.microsoft.com/office/powerpoint/2010/main" val="2461169254"/>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fr-FR"/>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 id="214748490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9.xml"/><Relationship Id="rId3" Type="http://schemas.openxmlformats.org/officeDocument/2006/relationships/image" Target="../media/image3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40.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8.xml"/><Relationship Id="rId3" Type="http://schemas.openxmlformats.org/officeDocument/2006/relationships/image" Target="../media/image46.tiff"/></Relationships>
</file>

<file path=ppt/slides/_rels/slide31.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jpg"/><Relationship Id="rId1" Type="http://schemas.openxmlformats.org/officeDocument/2006/relationships/slideLayout" Target="../slideLayouts/slideLayout8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3.tiff"/><Relationship Id="rId5" Type="http://schemas.openxmlformats.org/officeDocument/2006/relationships/image" Target="../media/image54.tiff"/><Relationship Id="rId6" Type="http://schemas.openxmlformats.org/officeDocument/2006/relationships/image" Target="../media/image55.tiff"/><Relationship Id="rId7" Type="http://schemas.openxmlformats.org/officeDocument/2006/relationships/image" Target="../media/image56.tiff"/><Relationship Id="rId8" Type="http://schemas.openxmlformats.org/officeDocument/2006/relationships/image" Target="../media/image57.tiff"/><Relationship Id="rId9" Type="http://schemas.openxmlformats.org/officeDocument/2006/relationships/image" Target="../media/image58.tiff"/><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59.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60.tiff"/><Relationship Id="rId1" Type="http://schemas.openxmlformats.org/officeDocument/2006/relationships/themeOverride" Target="../theme/themeOverride2.xml"/><Relationship Id="rId2"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4.xml"/><Relationship Id="rId3" Type="http://schemas.openxmlformats.org/officeDocument/2006/relationships/image" Target="../media/image6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2.xml"/><Relationship Id="rId3" Type="http://schemas.openxmlformats.org/officeDocument/2006/relationships/image" Target="../media/image62.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3.xml"/><Relationship Id="rId3" Type="http://schemas.openxmlformats.org/officeDocument/2006/relationships/image" Target="../media/image6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4.xml"/><Relationship Id="rId3" Type="http://schemas.openxmlformats.org/officeDocument/2006/relationships/image" Target="../media/image6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5.xml"/><Relationship Id="rId3" Type="http://schemas.openxmlformats.org/officeDocument/2006/relationships/image" Target="../media/image65.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6.xml"/><Relationship Id="rId3" Type="http://schemas.openxmlformats.org/officeDocument/2006/relationships/image" Target="../media/image66.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7.xml"/><Relationship Id="rId3" Type="http://schemas.openxmlformats.org/officeDocument/2006/relationships/image" Target="../media/image6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8.xml"/><Relationship Id="rId3" Type="http://schemas.openxmlformats.org/officeDocument/2006/relationships/image" Target="../media/image68.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9.xml"/><Relationship Id="rId3" Type="http://schemas.openxmlformats.org/officeDocument/2006/relationships/image" Target="../media/image69.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3.xml"/><Relationship Id="rId3"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1" Type="http://schemas.openxmlformats.org/officeDocument/2006/relationships/themeOverride" Target="../theme/themeOverride3.xml"/><Relationship Id="rId2" Type="http://schemas.openxmlformats.org/officeDocument/2006/relationships/slideLayout" Target="../slideLayouts/slideLayout120.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 Type="http://schemas.openxmlformats.org/officeDocument/2006/relationships/themeOverride" Target="../theme/themeOverride4.xml"/><Relationship Id="rId2" Type="http://schemas.openxmlformats.org/officeDocument/2006/relationships/slideLayout" Target="../slideLayouts/slideLayout1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7.xml"/><Relationship Id="rId3"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8.xml"/><Relationship Id="rId3" Type="http://schemas.openxmlformats.org/officeDocument/2006/relationships/image" Target="../media/image7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9.xml"/><Relationship Id="rId3" Type="http://schemas.openxmlformats.org/officeDocument/2006/relationships/hyperlink" Target="https://kubernetes.io/docs/concepts/services-networking/ingress/#ingress-controller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73.xml"/><Relationship Id="rId3"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75.xml"/><Relationship Id="rId3" Type="http://schemas.openxmlformats.org/officeDocument/2006/relationships/image" Target="../media/image81.tiff"/></Relationships>
</file>

<file path=ppt/slides/_rels/slide7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30.xml"/><Relationship Id="rId3"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8.xml"/><Relationship Id="rId3" Type="http://schemas.openxmlformats.org/officeDocument/2006/relationships/image" Target="../media/image82.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0.xml"/><Relationship Id="rId3"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1.xml"/><Relationship Id="rId3" Type="http://schemas.openxmlformats.org/officeDocument/2006/relationships/image" Target="../media/image8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84.xml"/><Relationship Id="rId3" Type="http://schemas.openxmlformats.org/officeDocument/2006/relationships/image" Target="../media/image85.tif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4" Type="http://schemas.openxmlformats.org/officeDocument/2006/relationships/image" Target="../media/image86.png"/><Relationship Id="rId1" Type="http://schemas.openxmlformats.org/officeDocument/2006/relationships/themeOverride" Target="../theme/themeOverride6.xml"/><Relationship Id="rId2" Type="http://schemas.openxmlformats.org/officeDocument/2006/relationships/slideLayout" Target="../slideLayouts/slideLayout14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249154783"/>
              </p:ext>
            </p:extLst>
          </p:nvPr>
        </p:nvGraphicFramePr>
        <p:xfrm>
          <a:off x="857401" y="1311692"/>
          <a:ext cx="9559813" cy="5433178"/>
        </p:xfrm>
        <a:graphic>
          <a:graphicData uri="http://schemas.openxmlformats.org/drawingml/2006/table">
            <a:tbl>
              <a:tblPr firstRow="1" bandRow="1">
                <a:tableStyleId>{69CF1AB2-1976-4502-BF36-3FF5EA218861}</a:tableStyleId>
              </a:tblPr>
              <a:tblGrid>
                <a:gridCol w="3092256"/>
                <a:gridCol w="6467557"/>
              </a:tblGrid>
              <a:tr h="487768">
                <a:tc>
                  <a:txBody>
                    <a:bodyPr/>
                    <a:lstStyle/>
                    <a:p>
                      <a:r>
                        <a:rPr lang="en-US" dirty="0" smtClean="0"/>
                        <a:t>Time</a:t>
                      </a:r>
                      <a:endParaRPr lang="en-US" dirty="0"/>
                    </a:p>
                  </a:txBody>
                  <a:tcPr/>
                </a:tc>
                <a:tc>
                  <a:txBody>
                    <a:bodyPr/>
                    <a:lstStyle/>
                    <a:p>
                      <a:r>
                        <a:rPr lang="en-US" dirty="0" smtClean="0"/>
                        <a:t>Activity</a:t>
                      </a:r>
                      <a:endParaRPr lang="en-US" dirty="0"/>
                    </a:p>
                  </a:txBody>
                  <a:tcPr/>
                </a:tc>
              </a:tr>
              <a:tr h="494541">
                <a:tc>
                  <a:txBody>
                    <a:bodyPr/>
                    <a:lstStyle/>
                    <a:p>
                      <a:r>
                        <a:rPr lang="en-US" dirty="0" smtClean="0"/>
                        <a:t>8:00</a:t>
                      </a:r>
                      <a:r>
                        <a:rPr lang="en-US" baseline="0" dirty="0" smtClean="0"/>
                        <a:t>AM - 8:30AM</a:t>
                      </a:r>
                      <a:endParaRPr lang="en-US" dirty="0"/>
                    </a:p>
                  </a:txBody>
                  <a:tcPr/>
                </a:tc>
                <a:tc>
                  <a:txBody>
                    <a:bodyPr/>
                    <a:lstStyle/>
                    <a:p>
                      <a:r>
                        <a:rPr lang="en-US" dirty="0" smtClean="0"/>
                        <a:t>BREAKFAST</a:t>
                      </a:r>
                      <a:endParaRPr lang="en-US" dirty="0"/>
                    </a:p>
                  </a:txBody>
                  <a:tcPr/>
                </a:tc>
              </a:tr>
              <a:tr h="494541">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Verifying</a:t>
                      </a:r>
                      <a:r>
                        <a:rPr lang="en-US" baseline="0" dirty="0" smtClean="0"/>
                        <a:t> your local environment</a:t>
                      </a:r>
                      <a:endParaRPr lang="en-US" dirty="0"/>
                    </a:p>
                  </a:txBody>
                  <a:tcPr/>
                </a:tc>
              </a:tr>
              <a:tr h="494541">
                <a:tc>
                  <a:txBody>
                    <a:bodyPr/>
                    <a:lstStyle/>
                    <a:p>
                      <a:r>
                        <a:rPr lang="en-US" dirty="0" smtClean="0"/>
                        <a:t>9:00AM</a:t>
                      </a:r>
                      <a:r>
                        <a:rPr lang="en-US" baseline="0" dirty="0" smtClean="0"/>
                        <a:t> </a:t>
                      </a:r>
                      <a:r>
                        <a:rPr lang="mr-IN" baseline="0" dirty="0" smtClean="0"/>
                        <a:t>–</a:t>
                      </a:r>
                      <a:r>
                        <a:rPr lang="en-US" baseline="0" dirty="0" smtClean="0"/>
                        <a:t> 10:00AM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94541">
                <a:tc>
                  <a:txBody>
                    <a:bodyPr/>
                    <a:lstStyle/>
                    <a:p>
                      <a:r>
                        <a:rPr lang="en-US" dirty="0" smtClean="0"/>
                        <a:t>10:00AM </a:t>
                      </a:r>
                      <a:r>
                        <a:rPr lang="mr-IN" dirty="0" smtClean="0"/>
                        <a:t>–</a:t>
                      </a:r>
                      <a:r>
                        <a:rPr lang="en-US" dirty="0" smtClean="0"/>
                        <a:t> 10:15AM</a:t>
                      </a:r>
                      <a:endParaRPr lang="en-US" dirty="0"/>
                    </a:p>
                  </a:txBody>
                  <a:tcPr/>
                </a:tc>
                <a:tc>
                  <a:txBody>
                    <a:bodyPr/>
                    <a:lstStyle/>
                    <a:p>
                      <a:r>
                        <a:rPr lang="en-US" dirty="0" smtClean="0"/>
                        <a:t>BREAK</a:t>
                      </a:r>
                      <a:endParaRPr lang="en-US" dirty="0"/>
                    </a:p>
                  </a:txBody>
                  <a:tcPr/>
                </a:tc>
              </a:tr>
              <a:tr h="494541">
                <a:tc>
                  <a:txBody>
                    <a:bodyPr/>
                    <a:lstStyle/>
                    <a:p>
                      <a:r>
                        <a:rPr lang="en-US" dirty="0" smtClean="0"/>
                        <a:t>10:15AM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94541">
                <a:tc>
                  <a:txBody>
                    <a:bodyPr/>
                    <a:lstStyle/>
                    <a:p>
                      <a:r>
                        <a:rPr lang="en-US" dirty="0" smtClean="0"/>
                        <a:t>12:00 </a:t>
                      </a:r>
                      <a:r>
                        <a:rPr lang="mr-IN" dirty="0" smtClean="0"/>
                        <a:t>–</a:t>
                      </a:r>
                      <a:r>
                        <a:rPr lang="en-US" dirty="0" smtClean="0"/>
                        <a:t> 12:45PM</a:t>
                      </a:r>
                      <a:endParaRPr lang="en-US" dirty="0"/>
                    </a:p>
                  </a:txBody>
                  <a:tcPr/>
                </a:tc>
                <a:tc>
                  <a:txBody>
                    <a:bodyPr/>
                    <a:lstStyle/>
                    <a:p>
                      <a:r>
                        <a:rPr lang="en-US" dirty="0" smtClean="0"/>
                        <a:t>LUNCH</a:t>
                      </a:r>
                      <a:endParaRPr lang="en-US" dirty="0"/>
                    </a:p>
                  </a:txBody>
                  <a:tcPr/>
                </a:tc>
              </a:tr>
              <a:tr h="494541">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94541">
                <a:tc>
                  <a:txBody>
                    <a:bodyPr/>
                    <a:lstStyle/>
                    <a:p>
                      <a:r>
                        <a:rPr lang="en-US" dirty="0" smtClean="0"/>
                        <a:t>2:00PM </a:t>
                      </a:r>
                      <a:r>
                        <a:rPr lang="mr-IN" dirty="0" smtClean="0"/>
                        <a:t>–</a:t>
                      </a:r>
                      <a:r>
                        <a:rPr lang="en-US" dirty="0" smtClean="0"/>
                        <a:t> 3:00PM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94541">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94541">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 xmlns:a16="http://schemas.microsoft.com/office/drawing/2014/main"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 xmlns:a16="http://schemas.microsoft.com/office/drawing/2014/main"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 xmlns:a16="http://schemas.microsoft.com/office/drawing/2014/main"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 xmlns:a16="http://schemas.microsoft.com/office/drawing/2014/main"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 xmlns:a16="http://schemas.microsoft.com/office/drawing/2014/main"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 xmlns:a16="http://schemas.microsoft.com/office/drawing/2014/main"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 xmlns:a16="http://schemas.microsoft.com/office/drawing/2014/main"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 xmlns:a16="http://schemas.microsoft.com/office/drawing/2014/main"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 xmlns:a16="http://schemas.microsoft.com/office/drawing/2014/main"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 xmlns:a16="http://schemas.microsoft.com/office/drawing/2014/main"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 xmlns:a16="http://schemas.microsoft.com/office/drawing/2014/main"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 xmlns:a16="http://schemas.microsoft.com/office/drawing/2014/main"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 xmlns:a16="http://schemas.microsoft.com/office/drawing/2014/main"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 xmlns:a16="http://schemas.microsoft.com/office/drawing/2014/main"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 xmlns:a16="http://schemas.microsoft.com/office/drawing/2014/main"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 xmlns:a16="http://schemas.microsoft.com/office/drawing/2014/main"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 xmlns:a16="http://schemas.microsoft.com/office/drawing/2014/main"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 xmlns:a16="http://schemas.microsoft.com/office/drawing/2014/main"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 xmlns:a16="http://schemas.microsoft.com/office/drawing/2014/main"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 xmlns:a16="http://schemas.microsoft.com/office/drawing/2014/main"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 xmlns:a16="http://schemas.microsoft.com/office/drawing/2014/main"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 xmlns:a16="http://schemas.microsoft.com/office/drawing/2014/main"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 xmlns:a16="http://schemas.microsoft.com/office/drawing/2014/main"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 xmlns:a16="http://schemas.microsoft.com/office/drawing/2014/main"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 xmlns:a16="http://schemas.microsoft.com/office/drawing/2014/main"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 xmlns:a16="http://schemas.microsoft.com/office/drawing/2014/main"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 xmlns:a16="http://schemas.microsoft.com/office/drawing/2014/main"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 xmlns:a16="http://schemas.microsoft.com/office/drawing/2014/main"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 xmlns:a16="http://schemas.microsoft.com/office/drawing/2014/main"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 xmlns:a16="http://schemas.microsoft.com/office/drawing/2014/main"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 xmlns:a16="http://schemas.microsoft.com/office/drawing/2014/main"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 xmlns:a16="http://schemas.microsoft.com/office/drawing/2014/main"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 xmlns:a16="http://schemas.microsoft.com/office/drawing/2014/main"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 xmlns:a16="http://schemas.microsoft.com/office/drawing/2014/main"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 xmlns:a16="http://schemas.microsoft.com/office/drawing/2014/main"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 xmlns:a16="http://schemas.microsoft.com/office/drawing/2014/main"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 xmlns:a16="http://schemas.microsoft.com/office/drawing/2014/main"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 xmlns:a16="http://schemas.microsoft.com/office/drawing/2014/main"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 xmlns:a16="http://schemas.microsoft.com/office/drawing/2014/main"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 xmlns:a16="http://schemas.microsoft.com/office/drawing/2014/main"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 xmlns:a16="http://schemas.microsoft.com/office/drawing/2014/main"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 xmlns:a16="http://schemas.microsoft.com/office/drawing/2014/main"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 xmlns:a16="http://schemas.microsoft.com/office/drawing/2014/main"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 xmlns:a16="http://schemas.microsoft.com/office/drawing/2014/main"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 xmlns:a16="http://schemas.microsoft.com/office/drawing/2014/main"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 xmlns:a16="http://schemas.microsoft.com/office/drawing/2014/main"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 xmlns:a16="http://schemas.microsoft.com/office/drawing/2014/main"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 xmlns:a16="http://schemas.microsoft.com/office/drawing/2014/main"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 xmlns:a16="http://schemas.microsoft.com/office/drawing/2014/main"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 xmlns:a16="http://schemas.microsoft.com/office/drawing/2014/main"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 xmlns:a16="http://schemas.microsoft.com/office/drawing/2014/main"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 xmlns:a16="http://schemas.microsoft.com/office/drawing/2014/main"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 xmlns:a16="http://schemas.microsoft.com/office/drawing/2014/main"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 xmlns:a16="http://schemas.microsoft.com/office/drawing/2014/main"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 xmlns:a16="http://schemas.microsoft.com/office/drawing/2014/main"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 xmlns:a16="http://schemas.microsoft.com/office/drawing/2014/main"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 xmlns:a16="http://schemas.microsoft.com/office/drawing/2014/main"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 xmlns:a16="http://schemas.microsoft.com/office/drawing/2014/main"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 xmlns:a16="http://schemas.microsoft.com/office/drawing/2014/main"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 xmlns:a16="http://schemas.microsoft.com/office/drawing/2014/main"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 xmlns:a16="http://schemas.microsoft.com/office/drawing/2014/main"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 xmlns:a16="http://schemas.microsoft.com/office/drawing/2014/main"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 xmlns:a16="http://schemas.microsoft.com/office/drawing/2014/main"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 xmlns:a16="http://schemas.microsoft.com/office/drawing/2014/main"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 xmlns:a16="http://schemas.microsoft.com/office/drawing/2014/main"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 xmlns:a16="http://schemas.microsoft.com/office/drawing/2014/main"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 xmlns:a16="http://schemas.microsoft.com/office/drawing/2014/main"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 xmlns:a16="http://schemas.microsoft.com/office/drawing/2014/main"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 xmlns:a16="http://schemas.microsoft.com/office/drawing/2014/main"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 xmlns:a16="http://schemas.microsoft.com/office/drawing/2014/main"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 xmlns:a16="http://schemas.microsoft.com/office/drawing/2014/main"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 xmlns:a16="http://schemas.microsoft.com/office/drawing/2014/main"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 xmlns:a16="http://schemas.microsoft.com/office/drawing/2014/main"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 xmlns:a16="http://schemas.microsoft.com/office/drawing/2014/main"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 xmlns:a16="http://schemas.microsoft.com/office/drawing/2014/main"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 xmlns:a16="http://schemas.microsoft.com/office/drawing/2014/main"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 xmlns:a16="http://schemas.microsoft.com/office/drawing/2014/main"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 xmlns:a16="http://schemas.microsoft.com/office/drawing/2014/main"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 xmlns:a16="http://schemas.microsoft.com/office/drawing/2014/main"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 xmlns:a16="http://schemas.microsoft.com/office/drawing/2014/main"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 xmlns:a16="http://schemas.microsoft.com/office/drawing/2014/main"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 xmlns:a16="http://schemas.microsoft.com/office/drawing/2014/main"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 xmlns:a16="http://schemas.microsoft.com/office/drawing/2014/main"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 xmlns:a16="http://schemas.microsoft.com/office/drawing/2014/main"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 xmlns:a16="http://schemas.microsoft.com/office/drawing/2014/main"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 xmlns:a16="http://schemas.microsoft.com/office/drawing/2014/main"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 xmlns:a16="http://schemas.microsoft.com/office/drawing/2014/main"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 xmlns:a16="http://schemas.microsoft.com/office/drawing/2014/main"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 xmlns:a16="http://schemas.microsoft.com/office/drawing/2014/main"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 xmlns:a16="http://schemas.microsoft.com/office/drawing/2014/main"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 xmlns:a16="http://schemas.microsoft.com/office/drawing/2014/main"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 xmlns:a16="http://schemas.microsoft.com/office/drawing/2014/main"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 xmlns:a16="http://schemas.microsoft.com/office/drawing/2014/main"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 xmlns:a16="http://schemas.microsoft.com/office/drawing/2014/main"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 xmlns:a16="http://schemas.microsoft.com/office/drawing/2014/main"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 xmlns:a16="http://schemas.microsoft.com/office/drawing/2014/main"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 xmlns:a16="http://schemas.microsoft.com/office/drawing/2014/main"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 xmlns:a16="http://schemas.microsoft.com/office/drawing/2014/main"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 xmlns:a16="http://schemas.microsoft.com/office/drawing/2014/main"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 xmlns:a16="http://schemas.microsoft.com/office/drawing/2014/main"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 xmlns:a16="http://schemas.microsoft.com/office/drawing/2014/main"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 xmlns:a16="http://schemas.microsoft.com/office/drawing/2014/main"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 xmlns:a16="http://schemas.microsoft.com/office/drawing/2014/main"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 xmlns:a16="http://schemas.microsoft.com/office/drawing/2014/main"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 xmlns:a16="http://schemas.microsoft.com/office/drawing/2014/main"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 xmlns:a16="http://schemas.microsoft.com/office/drawing/2014/main"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 xmlns:a16="http://schemas.microsoft.com/office/drawing/2014/main"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 xmlns:a16="http://schemas.microsoft.com/office/drawing/2014/main"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 xmlns:a16="http://schemas.microsoft.com/office/drawing/2014/main"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 xmlns:a16="http://schemas.microsoft.com/office/drawing/2014/main"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 xmlns:a16="http://schemas.microsoft.com/office/drawing/2014/main"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 xmlns:a16="http://schemas.microsoft.com/office/drawing/2014/main"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 xmlns:a16="http://schemas.microsoft.com/office/drawing/2014/main"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 xmlns:a16="http://schemas.microsoft.com/office/drawing/2014/main"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 xmlns:a16="http://schemas.microsoft.com/office/drawing/2014/main"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 xmlns:a16="http://schemas.microsoft.com/office/drawing/2014/main"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 xmlns:a16="http://schemas.microsoft.com/office/drawing/2014/main"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 xmlns:a16="http://schemas.microsoft.com/office/drawing/2014/main"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 xmlns:a16="http://schemas.microsoft.com/office/drawing/2014/main"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 xmlns:a16="http://schemas.microsoft.com/office/drawing/2014/main"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 xmlns:a16="http://schemas.microsoft.com/office/drawing/2014/main"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 xmlns:a16="http://schemas.microsoft.com/office/drawing/2014/main"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 xmlns:a16="http://schemas.microsoft.com/office/drawing/2014/main"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 xmlns:a16="http://schemas.microsoft.com/office/drawing/2014/main"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 xmlns:a16="http://schemas.microsoft.com/office/drawing/2014/main"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 xmlns:a16="http://schemas.microsoft.com/office/drawing/2014/main"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 xmlns:a16="http://schemas.microsoft.com/office/drawing/2014/main"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 xmlns:a16="http://schemas.microsoft.com/office/drawing/2014/main"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 xmlns:a16="http://schemas.microsoft.com/office/drawing/2014/main"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 xmlns:a16="http://schemas.microsoft.com/office/drawing/2014/main"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 xmlns:a16="http://schemas.microsoft.com/office/drawing/2014/main"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 xmlns:a16="http://schemas.microsoft.com/office/drawing/2014/main"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 xmlns:a16="http://schemas.microsoft.com/office/drawing/2014/main"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 xmlns:a16="http://schemas.microsoft.com/office/drawing/2014/main"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 xmlns:a16="http://schemas.microsoft.com/office/drawing/2014/main"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 xmlns:a16="http://schemas.microsoft.com/office/drawing/2014/main"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 xmlns:a16="http://schemas.microsoft.com/office/drawing/2014/main"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 xmlns:a16="http://schemas.microsoft.com/office/drawing/2014/main"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 xmlns:a16="http://schemas.microsoft.com/office/drawing/2014/main"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 xmlns:a16="http://schemas.microsoft.com/office/drawing/2014/main"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 xmlns:a16="http://schemas.microsoft.com/office/drawing/2014/main"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 xmlns:a16="http://schemas.microsoft.com/office/drawing/2014/main"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 xmlns:a16="http://schemas.microsoft.com/office/drawing/2014/main"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 xmlns:a16="http://schemas.microsoft.com/office/drawing/2014/main"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 xmlns:a16="http://schemas.microsoft.com/office/drawing/2014/main"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 xmlns:a16="http://schemas.microsoft.com/office/drawing/2014/main"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 xmlns:a16="http://schemas.microsoft.com/office/drawing/2014/main"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 xmlns:a16="http://schemas.microsoft.com/office/drawing/2014/main"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 xmlns:a16="http://schemas.microsoft.com/office/drawing/2014/main"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 xmlns:a16="http://schemas.microsoft.com/office/drawing/2014/main"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 xmlns:a16="http://schemas.microsoft.com/office/drawing/2014/main"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 xmlns:a16="http://schemas.microsoft.com/office/drawing/2014/main"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 xmlns:a16="http://schemas.microsoft.com/office/drawing/2014/main"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 xmlns:a16="http://schemas.microsoft.com/office/drawing/2014/main"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 xmlns:a16="http://schemas.microsoft.com/office/drawing/2014/main"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 xmlns:a16="http://schemas.microsoft.com/office/drawing/2014/main"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 xmlns:a16="http://schemas.microsoft.com/office/drawing/2014/main"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 xmlns:a16="http://schemas.microsoft.com/office/drawing/2014/main"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 xmlns:a16="http://schemas.microsoft.com/office/drawing/2014/main"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 xmlns:a16="http://schemas.microsoft.com/office/drawing/2014/main"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 xmlns:a16="http://schemas.microsoft.com/office/drawing/2014/main"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 xmlns:a16="http://schemas.microsoft.com/office/drawing/2014/main"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 xmlns:a16="http://schemas.microsoft.com/office/drawing/2014/main"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 xmlns:a16="http://schemas.microsoft.com/office/drawing/2014/main"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 xmlns:a16="http://schemas.microsoft.com/office/drawing/2014/main"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 xmlns:a16="http://schemas.microsoft.com/office/drawing/2014/main"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 xmlns:a16="http://schemas.microsoft.com/office/drawing/2014/main"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 xmlns:a16="http://schemas.microsoft.com/office/drawing/2014/main"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 xmlns:a16="http://schemas.microsoft.com/office/drawing/2014/main"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 xmlns:a16="http://schemas.microsoft.com/office/drawing/2014/main"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 xmlns:a16="http://schemas.microsoft.com/office/drawing/2014/main"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 xmlns:a16="http://schemas.microsoft.com/office/drawing/2014/main"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 xmlns:a16="http://schemas.microsoft.com/office/drawing/2014/main"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 xmlns:a16="http://schemas.microsoft.com/office/drawing/2014/main"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 xmlns:a16="http://schemas.microsoft.com/office/drawing/2014/main"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 xmlns:a16="http://schemas.microsoft.com/office/drawing/2014/main"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 xmlns:a16="http://schemas.microsoft.com/office/drawing/2014/main"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 xmlns:a16="http://schemas.microsoft.com/office/drawing/2014/main"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 xmlns:a16="http://schemas.microsoft.com/office/drawing/2014/main"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 xmlns:a16="http://schemas.microsoft.com/office/drawing/2014/main"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 xmlns:a16="http://schemas.microsoft.com/office/drawing/2014/main"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 xmlns:a16="http://schemas.microsoft.com/office/drawing/2014/main"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 xmlns:a16="http://schemas.microsoft.com/office/drawing/2014/main"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 xmlns:a16="http://schemas.microsoft.com/office/drawing/2014/main"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p:txBody>
          <a:bodyPr/>
          <a:lstStyle/>
          <a:p>
            <a:r>
              <a:rPr lang="en-US" dirty="0"/>
              <a:t>Goal is to maximize hands-on time</a:t>
            </a:r>
          </a:p>
          <a:p>
            <a:r>
              <a:rPr lang="en-US" dirty="0"/>
              <a:t>Introduce a series of topics then break for “Challenges”</a:t>
            </a:r>
          </a:p>
          <a:p>
            <a:r>
              <a:rPr lang="en-US" dirty="0"/>
              <a:t>Not step-by-step guided labs</a:t>
            </a:r>
          </a:p>
          <a:p>
            <a:r>
              <a:rPr lang="en-US" dirty="0"/>
              <a:t>Code samples available</a:t>
            </a:r>
          </a:p>
          <a:p>
            <a:r>
              <a:rPr lang="en-US" dirty="0"/>
              <a:t>Advanced scenarios possible</a:t>
            </a:r>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4" name="Picture 3"/>
          <p:cNvPicPr>
            <a:picLocks noChangeAspect="1"/>
          </p:cNvPicPr>
          <p:nvPr/>
        </p:nvPicPr>
        <p:blipFill>
          <a:blip r:embed="rId4"/>
          <a:stretch>
            <a:fillRect/>
          </a:stretch>
        </p:blipFill>
        <p:spPr>
          <a:xfrm>
            <a:off x="2207496" y="1196712"/>
            <a:ext cx="8023848" cy="5797813"/>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4616648"/>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an understanding of core K8S concepts and resources</a:t>
            </a:r>
          </a:p>
          <a:p>
            <a:r>
              <a:rPr lang="en-US" dirty="0" smtClean="0"/>
              <a:t>You have a base understanding of K8S tooling</a:t>
            </a:r>
          </a:p>
          <a:p>
            <a:r>
              <a:rPr lang="en-US" dirty="0" smtClean="0"/>
              <a:t>You are excited about K8S and how it can change how you build enterprise solutions!</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docker</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node controller</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3462815"/>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16" name="Group 15"/>
          <p:cNvGrpSpPr/>
          <p:nvPr/>
        </p:nvGrpSpPr>
        <p:grpSpPr>
          <a:xfrm>
            <a:off x="6435445" y="2605369"/>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replica set</a:t>
              </a:r>
            </a:p>
          </p:txBody>
        </p:sp>
      </p:grpSp>
      <p:grpSp>
        <p:nvGrpSpPr>
          <p:cNvPr id="19" name="Group 18"/>
          <p:cNvGrpSpPr/>
          <p:nvPr/>
        </p:nvGrpSpPr>
        <p:grpSpPr>
          <a:xfrm>
            <a:off x="1473119" y="3896764"/>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ingress</a:t>
              </a:r>
            </a:p>
          </p:txBody>
        </p:sp>
      </p:grpSp>
      <p:grpSp>
        <p:nvGrpSpPr>
          <p:cNvPr id="22" name="Group 21"/>
          <p:cNvGrpSpPr/>
          <p:nvPr/>
        </p:nvGrpSpPr>
        <p:grpSpPr>
          <a:xfrm>
            <a:off x="6435445" y="3896764"/>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daemon set, job</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grpSp>
        <p:nvGrpSpPr>
          <p:cNvPr id="28" name="Group 27"/>
          <p:cNvGrpSpPr/>
          <p:nvPr/>
        </p:nvGrpSpPr>
        <p:grpSpPr>
          <a:xfrm>
            <a:off x="6435445" y="5188158"/>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secret, </a:t>
              </a:r>
              <a:r>
                <a:rPr lang="en-US" sz="2400" dirty="0" err="1">
                  <a:solidFill>
                    <a:srgbClr val="FFFFFF"/>
                  </a:solidFill>
                  <a:latin typeface="Segoe UI Semilight"/>
                </a:rPr>
                <a:t>config</a:t>
              </a:r>
              <a:r>
                <a:rPr lang="en-US" sz="2400" dirty="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spTree>
    <p:extLst>
      <p:ext uri="{BB962C8B-B14F-4D97-AF65-F5344CB8AC3E}">
        <p14:creationId xmlns:p14="http://schemas.microsoft.com/office/powerpoint/2010/main" val="40805019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337114"/>
            <a:ext cx="8737186" cy="5492267"/>
          </a:xfrm>
        </p:spPr>
        <p:txBody>
          <a:bodyPr/>
          <a:lstStyle/>
          <a:p>
            <a:r>
              <a:rPr lang="en-US" sz="3264" dirty="0"/>
              <a:t>Pod is the basic building block in kubernetes</a:t>
            </a:r>
          </a:p>
          <a:p>
            <a:r>
              <a:rPr lang="en-US" sz="3264" dirty="0"/>
              <a:t>Pods are how containers are delivered</a:t>
            </a:r>
          </a:p>
          <a:p>
            <a:r>
              <a:rPr lang="en-US" sz="3264" dirty="0"/>
              <a:t>Can be multiple containers (</a:t>
            </a:r>
            <a:r>
              <a:rPr lang="en-US" sz="3264" dirty="0" err="1"/>
              <a:t>eg</a:t>
            </a:r>
            <a:r>
              <a:rPr lang="en-US" sz="3264" dirty="0"/>
              <a:t> - side car)</a:t>
            </a:r>
          </a:p>
          <a:p>
            <a:r>
              <a:rPr lang="en-US" sz="3264" dirty="0"/>
              <a:t>Encapsulates container(s), storage, network IP, and options on how to run</a:t>
            </a:r>
          </a:p>
          <a:p>
            <a:r>
              <a:rPr lang="en-US" sz="3264" dirty="0"/>
              <a:t>Use Deployment resources to deploy</a:t>
            </a:r>
          </a:p>
          <a:p>
            <a:pPr lvl="1"/>
            <a:r>
              <a:rPr lang="en-US" sz="2464" dirty="0" err="1"/>
              <a:t>ReplicaSet</a:t>
            </a:r>
            <a:endParaRPr lang="en-US" sz="2464" dirty="0"/>
          </a:p>
          <a:p>
            <a:pPr lvl="1"/>
            <a:r>
              <a:rPr lang="en-US" sz="2464" dirty="0" err="1"/>
              <a:t>StatefulSet</a:t>
            </a:r>
            <a:endParaRPr lang="en-US" sz="2464" dirty="0"/>
          </a:p>
          <a:p>
            <a:pPr lvl="1"/>
            <a:r>
              <a:rPr lang="en-US" sz="2464" dirty="0" err="1"/>
              <a:t>DaemonSet</a:t>
            </a:r>
            <a:endParaRPr lang="en-US" sz="2464" dirty="0"/>
          </a:p>
          <a:p>
            <a:pPr lvl="1"/>
            <a:r>
              <a:rPr lang="en-US" sz="2464" dirty="0"/>
              <a:t>Job</a:t>
            </a:r>
          </a:p>
          <a:p>
            <a:pPr lvl="1"/>
            <a:r>
              <a:rPr lang="en-US" sz="2464" dirty="0" err="1"/>
              <a:t>InitContainer</a:t>
            </a:r>
            <a:endParaRPr lang="en-US" sz="2464" dirty="0"/>
          </a:p>
        </p:txBody>
      </p:sp>
      <p:sp>
        <p:nvSpPr>
          <p:cNvPr id="2" name="Title 1"/>
          <p:cNvSpPr>
            <a:spLocks noGrp="1"/>
          </p:cNvSpPr>
          <p:nvPr>
            <p:ph type="title"/>
          </p:nvPr>
        </p:nvSpPr>
        <p:spPr/>
        <p:txBody>
          <a:bodyPr/>
          <a:lstStyle/>
          <a:p>
            <a:r>
              <a:rPr lang="en-US" dirty="0"/>
              <a:t>What is a pod?</a:t>
            </a:r>
            <a:br>
              <a:rPr lang="en-US" dirty="0"/>
            </a:br>
            <a:endParaRPr lang="en-US" sz="3999" dirty="0">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722258" y="3843241"/>
            <a:ext cx="2441101" cy="2596917"/>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4749035"/>
          </a:xfrm>
        </p:spPr>
        <p:txBody>
          <a:bodyPr/>
          <a:lstStyle/>
          <a:p>
            <a:r>
              <a:rPr lang="en-US" dirty="0"/>
              <a:t>Provides declarative updates for Pods and Replica Sets</a:t>
            </a:r>
          </a:p>
          <a:p>
            <a:r>
              <a:rPr lang="en-US" dirty="0"/>
              <a:t>Deployment describes ”desired state”</a:t>
            </a:r>
          </a:p>
          <a:p>
            <a:r>
              <a:rPr lang="en-US" dirty="0"/>
              <a:t>Can:</a:t>
            </a:r>
          </a:p>
          <a:p>
            <a:pPr lvl="1"/>
            <a:r>
              <a:rPr lang="en-US" dirty="0"/>
              <a:t>Create deployment to rollout </a:t>
            </a:r>
            <a:r>
              <a:rPr lang="en-US" dirty="0" err="1"/>
              <a:t>ReplicaSet</a:t>
            </a:r>
            <a:endParaRPr lang="en-US" dirty="0"/>
          </a:p>
          <a:p>
            <a:pPr lvl="1"/>
            <a:r>
              <a:rPr lang="en-US" dirty="0"/>
              <a:t>Declare new state for pods (</a:t>
            </a:r>
            <a:r>
              <a:rPr lang="en-US" dirty="0" err="1"/>
              <a:t>eg</a:t>
            </a:r>
            <a:r>
              <a:rPr lang="en-US" dirty="0"/>
              <a:t> </a:t>
            </a:r>
            <a:r>
              <a:rPr lang="mr-IN" dirty="0"/>
              <a:t>–</a:t>
            </a:r>
            <a:r>
              <a:rPr lang="en-US" dirty="0"/>
              <a:t> new </a:t>
            </a:r>
            <a:r>
              <a:rPr lang="en-US" dirty="0" err="1"/>
              <a:t>imageTag</a:t>
            </a:r>
            <a:r>
              <a:rPr lang="en-US" dirty="0"/>
              <a:t>)</a:t>
            </a:r>
          </a:p>
          <a:p>
            <a:pPr lvl="1"/>
            <a:r>
              <a:rPr lang="en-US" dirty="0"/>
              <a:t>Rollback to earlier state</a:t>
            </a:r>
          </a:p>
          <a:p>
            <a:pPr lvl="1"/>
            <a:r>
              <a:rPr lang="en-US" dirty="0"/>
              <a:t>Scale up/down</a:t>
            </a:r>
          </a:p>
          <a:p>
            <a:pPr lvl="1"/>
            <a:r>
              <a:rPr lang="en-US" dirty="0"/>
              <a:t>Check rollout history</a:t>
            </a:r>
          </a:p>
          <a:p>
            <a:pPr lvl="1"/>
            <a:r>
              <a:rPr lang="en-US" dirty="0"/>
              <a:t>Clean-up</a:t>
            </a:r>
          </a:p>
        </p:txBody>
      </p:sp>
      <p:sp>
        <p:nvSpPr>
          <p:cNvPr id="2" name="Title 1"/>
          <p:cNvSpPr>
            <a:spLocks noGrp="1"/>
          </p:cNvSpPr>
          <p:nvPr>
            <p:ph type="title"/>
          </p:nvPr>
        </p:nvSpPr>
        <p:spPr/>
        <p:txBody>
          <a:bodyPr/>
          <a:lstStyle/>
          <a:p>
            <a:r>
              <a:rPr lang="en-US" b="1" dirty="0"/>
              <a:t>Deployment</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26866"/>
            <a:ext cx="11885514" cy="1296161"/>
          </a:xfrm>
        </p:spPr>
        <p:txBody>
          <a:bodyPr/>
          <a:lstStyle/>
          <a:p>
            <a:r>
              <a:rPr lang="en-US" dirty="0"/>
              <a:t>Defines a logical set of pods (your</a:t>
            </a:r>
            <a:r>
              <a:rPr lang="en-US" i="1" dirty="0"/>
              <a:t> </a:t>
            </a:r>
            <a:r>
              <a:rPr lang="en-US" i="1" dirty="0" err="1"/>
              <a:t>microservice</a:t>
            </a:r>
            <a:r>
              <a:rPr lang="en-US" i="1" dirty="0"/>
              <a:t>)</a:t>
            </a:r>
          </a:p>
          <a:p>
            <a:r>
              <a:rPr lang="en-US" dirty="0"/>
              <a:t>Essentially a virtual load balancer in front of pods</a:t>
            </a:r>
          </a:p>
        </p:txBody>
      </p:sp>
      <p:sp>
        <p:nvSpPr>
          <p:cNvPr id="2" name="Title 1"/>
          <p:cNvSpPr>
            <a:spLocks noGrp="1"/>
          </p:cNvSpPr>
          <p:nvPr>
            <p:ph type="title"/>
          </p:nvPr>
        </p:nvSpPr>
        <p:spPr/>
        <p:txBody>
          <a:bodyPr/>
          <a:lstStyle/>
          <a:p>
            <a:r>
              <a:rPr lang="en-US" dirty="0"/>
              <a:t>Kubernetes Services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964169"/>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Pod</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redis-django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web</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key-value-store</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redis</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6379</a:t>
            </a:r>
          </a:p>
          <a:p>
            <a:pPr marL="0" indent="0" defTabSz="914224">
              <a:lnSpc>
                <a:spcPct val="100000"/>
              </a:lnSpc>
              <a:spcBef>
                <a:spcPts val="0"/>
              </a:spcBef>
              <a:buSzTx/>
              <a:buNone/>
            </a:pPr>
            <a:r>
              <a:rPr lang="en-US" sz="2000" dirty="0">
                <a:latin typeface="Consolas" charset="0"/>
                <a:ea typeface="Consolas" charset="0"/>
                <a:cs typeface="Consolas" charset="0"/>
              </a:rPr>
              <a:t>    - name: frontend</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8000</a:t>
            </a:r>
          </a:p>
          <a:p>
            <a:pPr marL="0" indent="0" defTabSz="914224">
              <a:lnSpc>
                <a:spcPct val="100000"/>
              </a:lnSpc>
              <a:spcBef>
                <a:spcPts val="0"/>
              </a:spcBef>
              <a:buSzTx/>
              <a:buNone/>
            </a:pPr>
            <a:endParaRPr lang="en-US" sz="2400" dirty="0">
              <a:latin typeface="Consolas" charset="0"/>
              <a:ea typeface="Consolas" charset="0"/>
              <a:cs typeface="Consolas" charset="0"/>
            </a:endParaRPr>
          </a:p>
          <a:p>
            <a:pPr marL="0" indent="0" defTabSz="914224">
              <a:lnSpc>
                <a:spcPct val="100000"/>
              </a:lnSpc>
              <a:spcBef>
                <a:spcPts val="0"/>
              </a:spcBef>
              <a:buSzTx/>
              <a:buNone/>
              <a:defRPr/>
            </a:pPr>
            <a:endParaRPr lang="en-US" sz="2400"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Pod</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5783238"/>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a:t>
            </a:r>
            <a:r>
              <a:rPr lang="en-US" sz="2400" dirty="0" smtClean="0"/>
              <a:t>-spray</a:t>
            </a:r>
          </a:p>
          <a:p>
            <a:pPr lvl="1"/>
            <a:r>
              <a:rPr lang="en-US" sz="2400" dirty="0" smtClean="0"/>
              <a:t>CNI (Container Network Interface) and different options to meet K8S network requirements</a:t>
            </a:r>
          </a:p>
          <a:p>
            <a:pPr lvl="1"/>
            <a:r>
              <a:rPr lang="en-US" sz="2400" dirty="0" smtClean="0"/>
              <a:t>Advanced storage management scenarios</a:t>
            </a:r>
          </a:p>
          <a:p>
            <a:pPr lvl="1"/>
            <a:r>
              <a:rPr lang="en-US" sz="2400" dirty="0" smtClean="0"/>
              <a:t>Advanced scheduling scenarios</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 with pods</a:t>
            </a:r>
          </a:p>
        </p:txBody>
      </p:sp>
      <p:sp>
        <p:nvSpPr>
          <p:cNvPr id="5" name="Text Placeholder 4"/>
          <p:cNvSpPr>
            <a:spLocks noGrp="1"/>
          </p:cNvSpPr>
          <p:nvPr>
            <p:ph type="body" sz="quarter" idx="10"/>
          </p:nvPr>
        </p:nvSpPr>
        <p:spPr>
          <a:xfrm>
            <a:off x="275482" y="1221480"/>
            <a:ext cx="11885513" cy="4555199"/>
          </a:xfrm>
        </p:spPr>
        <p:txBody>
          <a:bodyPr/>
          <a:lstStyle/>
          <a:p>
            <a:r>
              <a:rPr lang="en-US" dirty="0"/>
              <a:t>$ </a:t>
            </a:r>
            <a:r>
              <a:rPr lang="en-US" dirty="0" err="1"/>
              <a:t>kubectl</a:t>
            </a:r>
            <a:r>
              <a:rPr lang="en-US" dirty="0"/>
              <a:t> get </a:t>
            </a:r>
            <a:r>
              <a:rPr lang="en-US" dirty="0" err="1"/>
              <a:t>po</a:t>
            </a:r>
            <a:r>
              <a:rPr lang="en-US" dirty="0"/>
              <a:t> --all-namespaces</a:t>
            </a:r>
          </a:p>
          <a:p>
            <a:r>
              <a:rPr lang="en-US" dirty="0"/>
              <a:t>$ </a:t>
            </a:r>
            <a:r>
              <a:rPr lang="en-US" dirty="0" err="1"/>
              <a:t>kubectl</a:t>
            </a:r>
            <a:r>
              <a:rPr lang="en-US" dirty="0"/>
              <a:t> describe </a:t>
            </a:r>
            <a:r>
              <a:rPr lang="en-US" dirty="0" err="1"/>
              <a:t>po</a:t>
            </a:r>
            <a:r>
              <a:rPr lang="en-US" dirty="0"/>
              <a:t>/my-pod</a:t>
            </a:r>
          </a:p>
          <a:p>
            <a:r>
              <a:rPr lang="en-US" dirty="0"/>
              <a:t>$ </a:t>
            </a:r>
            <a:r>
              <a:rPr lang="en-US" dirty="0" err="1"/>
              <a:t>kubectl</a:t>
            </a:r>
            <a:r>
              <a:rPr lang="en-US" dirty="0"/>
              <a:t> logs my-pod</a:t>
            </a:r>
          </a:p>
          <a:p>
            <a:endParaRPr lang="en-US" dirty="0"/>
          </a:p>
          <a:p>
            <a:r>
              <a:rPr lang="en-US" dirty="0"/>
              <a:t># Run bash in container</a:t>
            </a:r>
          </a:p>
          <a:p>
            <a:r>
              <a:rPr lang="en-US" dirty="0"/>
              <a:t>$ </a:t>
            </a:r>
            <a:r>
              <a:rPr lang="en-US" dirty="0" err="1"/>
              <a:t>kubectl</a:t>
            </a:r>
            <a:r>
              <a:rPr lang="en-US" dirty="0"/>
              <a:t> exec -it my-pod bash</a:t>
            </a:r>
          </a:p>
          <a:p>
            <a:endParaRPr lang="en-US" dirty="0"/>
          </a:p>
          <a:p>
            <a:r>
              <a:rPr lang="en-US" dirty="0"/>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210800"/>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apps/v1beta1</a:t>
            </a:r>
          </a:p>
          <a:p>
            <a:pPr marL="0" indent="0" defTabSz="914224">
              <a:lnSpc>
                <a:spcPct val="100000"/>
              </a:lnSpc>
              <a:spcBef>
                <a:spcPts val="0"/>
              </a:spcBef>
              <a:buSzTx/>
              <a:buNone/>
            </a:pPr>
            <a:r>
              <a:rPr lang="en-US" sz="2000" dirty="0">
                <a:latin typeface="Consolas" charset="0"/>
                <a:ea typeface="Consolas" charset="0"/>
                <a:cs typeface="Consolas" charset="0"/>
              </a:rPr>
              <a:t>kind: Deployment</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smackweb</a:t>
            </a:r>
            <a:r>
              <a:rPr lang="en-US" sz="2000" dirty="0">
                <a:latin typeface="Consolas" charset="0"/>
                <a:ea typeface="Consolas" charset="0"/>
                <a:cs typeface="Consolas" charset="0"/>
              </a:rPr>
              <a:t>-deploy  </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replicas: 5</a:t>
            </a:r>
          </a:p>
          <a:p>
            <a:pPr marL="0" indent="0" defTabSz="914224">
              <a:lnSpc>
                <a:spcPct val="100000"/>
              </a:lnSpc>
              <a:spcBef>
                <a:spcPts val="0"/>
              </a:spcBef>
              <a:buSzTx/>
              <a:buNone/>
            </a:pPr>
            <a:r>
              <a:rPr lang="en-US" sz="2000" dirty="0">
                <a:latin typeface="Consolas" charset="0"/>
                <a:ea typeface="Consolas" charset="0"/>
                <a:cs typeface="Consolas" charset="0"/>
              </a:rPr>
              <a:t>  template:</a:t>
            </a:r>
          </a:p>
          <a:p>
            <a:pPr marL="0" indent="0" defTabSz="914224">
              <a:lnSpc>
                <a:spcPct val="100000"/>
              </a:lnSpc>
              <a:spcBef>
                <a:spcPts val="0"/>
              </a:spcBef>
              <a:buSzTx/>
              <a:buNone/>
            </a:pPr>
            <a:r>
              <a:rPr lang="en-US" sz="2000" dirty="0">
                <a:latin typeface="Consolas" charset="0"/>
                <a:ea typeface="Consolas" charset="0"/>
                <a:cs typeface="Consolas" charset="0"/>
              </a:rPr>
              <a:t>    metadata:</a:t>
            </a: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image: chzbrgr71/</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Deployment</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439598"/>
            <a:ext cx="11885514" cy="3953747"/>
          </a:xfrm>
        </p:spPr>
        <p:txBody>
          <a:bodyPr/>
          <a:lstStyle/>
          <a:p>
            <a:r>
              <a:rPr lang="en-US" sz="2856" b="1" dirty="0" err="1"/>
              <a:t>ClusterIP</a:t>
            </a:r>
            <a:r>
              <a:rPr lang="en-US" sz="2856" dirty="0"/>
              <a:t>: </a:t>
            </a:r>
          </a:p>
          <a:p>
            <a:pPr lvl="1"/>
            <a:r>
              <a:rPr lang="en-US" sz="2856" dirty="0">
                <a:latin typeface="+mj-lt"/>
              </a:rPr>
              <a:t>Exposes the service on a cluster-internal IP. Choosing this value makes the service only reachable from within the cluster</a:t>
            </a:r>
          </a:p>
          <a:p>
            <a:r>
              <a:rPr lang="en-US" sz="2856" b="1" dirty="0" err="1"/>
              <a:t>NodePort</a:t>
            </a:r>
            <a:r>
              <a:rPr lang="en-US" sz="2856" dirty="0"/>
              <a:t>: </a:t>
            </a:r>
          </a:p>
          <a:p>
            <a:pPr lvl="1"/>
            <a:r>
              <a:rPr lang="en-US" sz="2856" dirty="0">
                <a:latin typeface="+mj-lt"/>
              </a:rPr>
              <a:t>Exposes the service on each Node’s IP at a static port (the </a:t>
            </a:r>
            <a:r>
              <a:rPr lang="en-US" sz="2856" dirty="0" err="1">
                <a:latin typeface="+mj-lt"/>
              </a:rPr>
              <a:t>NodePort</a:t>
            </a:r>
            <a:r>
              <a:rPr lang="en-US" sz="2856" dirty="0">
                <a:latin typeface="+mj-lt"/>
              </a:rPr>
              <a:t>) </a:t>
            </a:r>
          </a:p>
          <a:p>
            <a:pPr lvl="1"/>
            <a:r>
              <a:rPr lang="en-US" sz="2856" dirty="0">
                <a:latin typeface="+mj-lt"/>
              </a:rPr>
              <a:t>Connect from outside the cluster by requesting &lt;</a:t>
            </a:r>
            <a:r>
              <a:rPr lang="en-US" sz="2856" dirty="0" err="1">
                <a:latin typeface="+mj-lt"/>
              </a:rPr>
              <a:t>NodeIP</a:t>
            </a:r>
            <a:r>
              <a:rPr lang="en-US" sz="2856" dirty="0">
                <a:latin typeface="+mj-lt"/>
              </a:rPr>
              <a:t>&gt;:&lt;</a:t>
            </a:r>
            <a:r>
              <a:rPr lang="en-US" sz="2856" dirty="0" err="1">
                <a:latin typeface="+mj-lt"/>
              </a:rPr>
              <a:t>NodePort</a:t>
            </a:r>
            <a:r>
              <a:rPr lang="en-US" sz="2856" dirty="0">
                <a:latin typeface="+mj-lt"/>
              </a:rPr>
              <a:t>&gt;</a:t>
            </a:r>
          </a:p>
          <a:p>
            <a:r>
              <a:rPr lang="en-US" sz="2856" b="1" dirty="0" err="1"/>
              <a:t>LoadBalancer</a:t>
            </a:r>
            <a:r>
              <a:rPr lang="en-US" sz="2856" dirty="0"/>
              <a:t>: </a:t>
            </a:r>
          </a:p>
          <a:p>
            <a:pPr lvl="1"/>
            <a:r>
              <a:rPr lang="en-US" sz="2856" dirty="0">
                <a:latin typeface="+mj-lt"/>
              </a:rPr>
              <a:t>Exposes the service externally using a cloud provider’s load balancer</a:t>
            </a:r>
          </a:p>
        </p:txBody>
      </p:sp>
      <p:sp>
        <p:nvSpPr>
          <p:cNvPr id="2" name="Title 1"/>
          <p:cNvSpPr>
            <a:spLocks noGrp="1"/>
          </p:cNvSpPr>
          <p:nvPr>
            <p:ph type="title"/>
          </p:nvPr>
        </p:nvSpPr>
        <p:spPr/>
        <p:txBody>
          <a:bodyPr/>
          <a:lstStyle/>
          <a:p>
            <a:r>
              <a:rPr lang="en-US" dirty="0"/>
              <a:t>Service Types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3955186"/>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Service</a:t>
            </a:r>
          </a:p>
          <a:p>
            <a:pPr marL="0" indent="0" defTabSz="914224">
              <a:lnSpc>
                <a:spcPct val="100000"/>
              </a:lnSpc>
              <a:spcBef>
                <a:spcPts val="0"/>
              </a:spcBef>
              <a:buSzTx/>
              <a:buNone/>
            </a:pPr>
            <a:r>
              <a:rPr lang="en-US" sz="2000" dirty="0">
                <a:latin typeface="Consolas" charset="0"/>
                <a:ea typeface="Consolas" charset="0"/>
                <a:cs typeface="Consolas" charset="0"/>
              </a:rPr>
              <a:t>metadata:  </a:t>
            </a:r>
          </a:p>
          <a:p>
            <a:pPr marL="0" indent="0" defTabSz="914224">
              <a:lnSpc>
                <a:spcPct val="100000"/>
              </a:lnSpc>
              <a:spcBef>
                <a:spcPts val="0"/>
              </a:spcBef>
              <a:buSzTx/>
              <a:buNone/>
            </a:pPr>
            <a:r>
              <a:rPr lang="en-US" sz="2000" dirty="0">
                <a:latin typeface="Consolas" charset="0"/>
                <a:ea typeface="Consolas" charset="0"/>
                <a:cs typeface="Consolas" charset="0"/>
              </a:rPr>
              <a:t>  name: my-service</a:t>
            </a:r>
          </a:p>
          <a:p>
            <a:pPr marL="0" indent="0" defTabSz="914224">
              <a:lnSpc>
                <a:spcPct val="100000"/>
              </a:lnSpc>
              <a:spcBef>
                <a:spcPts val="0"/>
              </a:spcBef>
              <a:buSzTx/>
              <a:buNone/>
            </a:pPr>
            <a:r>
              <a:rPr lang="en-US" sz="2000" dirty="0">
                <a:latin typeface="Consolas" charset="0"/>
                <a:ea typeface="Consolas" charset="0"/>
                <a:cs typeface="Consolas" charset="0"/>
              </a:rPr>
              <a:t>spec:  </a:t>
            </a:r>
          </a:p>
          <a:p>
            <a:pPr marL="0" indent="0" defTabSz="914224">
              <a:lnSpc>
                <a:spcPct val="100000"/>
              </a:lnSpc>
              <a:spcBef>
                <a:spcPts val="0"/>
              </a:spcBef>
              <a:buSzTx/>
              <a:buNone/>
            </a:pPr>
            <a:r>
              <a:rPr lang="en-US" sz="2000" dirty="0">
                <a:latin typeface="Consolas" charset="0"/>
                <a:ea typeface="Consolas" charset="0"/>
                <a:cs typeface="Consolas" charset="0"/>
              </a:rPr>
              <a:t>  selector:    </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MyApp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type: </a:t>
            </a:r>
            <a:r>
              <a:rPr lang="en-US" sz="2000" dirty="0" err="1">
                <a:latin typeface="Consolas" charset="0"/>
                <a:ea typeface="Consolas" charset="0"/>
                <a:cs typeface="Consolas" charset="0"/>
              </a:rPr>
              <a:t>ClusterIP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protocol: TCP    </a:t>
            </a:r>
          </a:p>
          <a:p>
            <a:pPr marL="0" indent="0" defTabSz="914224">
              <a:lnSpc>
                <a:spcPct val="100000"/>
              </a:lnSpc>
              <a:spcBef>
                <a:spcPts val="0"/>
              </a:spcBef>
              <a:buSzTx/>
              <a:buNone/>
            </a:pPr>
            <a:r>
              <a:rPr lang="en-US" sz="2000" dirty="0">
                <a:latin typeface="Consolas" charset="0"/>
                <a:ea typeface="Consolas" charset="0"/>
                <a:cs typeface="Consolas" charset="0"/>
              </a:rPr>
              <a:t>    port: 80    </a:t>
            </a:r>
          </a:p>
          <a:p>
            <a:pPr marL="0" indent="0" defTabSz="914224">
              <a:lnSpc>
                <a:spcPct val="100000"/>
              </a:lnSpc>
              <a:spcBef>
                <a:spcPts val="0"/>
              </a:spcBef>
              <a:buSzTx/>
              <a:buNone/>
            </a:pPr>
            <a:r>
              <a:rPr lang="en-US" sz="2000" dirty="0">
                <a:latin typeface="Consolas" charset="0"/>
                <a:ea typeface="Consolas" charset="0"/>
                <a:cs typeface="Consolas" charset="0"/>
              </a:rPr>
              <a:t>    </a:t>
            </a:r>
            <a:r>
              <a:rPr lang="en-US" sz="2000" dirty="0" err="1">
                <a:latin typeface="Consolas" charset="0"/>
                <a:ea typeface="Consolas" charset="0"/>
                <a:cs typeface="Consolas" charset="0"/>
              </a:rPr>
              <a:t>targetPort</a:t>
            </a:r>
            <a:r>
              <a:rPr lang="en-US" sz="2000" dirty="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Service</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243" y="1714484"/>
            <a:ext cx="3960431" cy="6994524"/>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56" y="565213"/>
            <a:ext cx="7362659" cy="6994525"/>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02" y="-1"/>
            <a:ext cx="8111617" cy="6994525"/>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2" y="-1"/>
            <a:ext cx="10878962" cy="6994525"/>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459502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2009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5151449"/>
          </a:xfrm>
        </p:spPr>
        <p:txBody>
          <a:bodyPr/>
          <a:lstStyle/>
          <a:p>
            <a:r>
              <a:rPr lang="en-US" dirty="0"/>
              <a:t>Not related CSS</a:t>
            </a:r>
            <a:r>
              <a:rPr lang="mr-IN" dirty="0"/>
              <a:t>…</a:t>
            </a:r>
            <a:r>
              <a:rPr lang="en-US" dirty="0"/>
              <a:t>I promise</a:t>
            </a:r>
          </a:p>
          <a:p>
            <a:r>
              <a:rPr lang="en-US" dirty="0"/>
              <a:t>Labels are key/value pairs for any API object in Kubernetes</a:t>
            </a:r>
          </a:p>
          <a:p>
            <a:r>
              <a:rPr lang="en-US" dirty="0"/>
              <a:t>”Label selectors” == queries against labels to match objects</a:t>
            </a:r>
          </a:p>
          <a:p>
            <a:r>
              <a:rPr lang="en-US" dirty="0"/>
              <a:t>Use cases:</a:t>
            </a:r>
          </a:p>
          <a:p>
            <a:pPr lvl="1"/>
            <a:r>
              <a:rPr lang="en-US" dirty="0"/>
              <a:t>Associating pods to a service</a:t>
            </a:r>
          </a:p>
          <a:p>
            <a:pPr lvl="1"/>
            <a:r>
              <a:rPr lang="en-US" dirty="0"/>
              <a:t>Pinning workloads to specific nodes </a:t>
            </a:r>
          </a:p>
          <a:p>
            <a:pPr lvl="1"/>
            <a:r>
              <a:rPr lang="en-US" dirty="0"/>
              <a:t>Selecting a subset of resources</a:t>
            </a:r>
          </a:p>
          <a:p>
            <a:endParaRPr lang="en-US" dirty="0"/>
          </a:p>
          <a:p>
            <a:endParaRPr lang="en-US" dirty="0"/>
          </a:p>
        </p:txBody>
      </p:sp>
      <p:sp>
        <p:nvSpPr>
          <p:cNvPr id="2" name="Title 1"/>
          <p:cNvSpPr>
            <a:spLocks noGrp="1"/>
          </p:cNvSpPr>
          <p:nvPr>
            <p:ph type="title"/>
          </p:nvPr>
        </p:nvSpPr>
        <p:spPr/>
        <p:txBody>
          <a:bodyPr/>
          <a:lstStyle/>
          <a:p>
            <a:r>
              <a:rPr lang="en-US" b="1" dirty="0"/>
              <a:t>Labels and Selectors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4475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Networking</a:t>
            </a:r>
          </a:p>
        </p:txBody>
      </p:sp>
    </p:spTree>
    <p:extLst>
      <p:ext uri="{BB962C8B-B14F-4D97-AF65-F5344CB8AC3E}">
        <p14:creationId xmlns:p14="http://schemas.microsoft.com/office/powerpoint/2010/main" val="15935307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 xmlns:a16="http://schemas.microsoft.com/office/drawing/2014/main" id="{473AC4BC-D584-4457-A528-81BF41C2937E}"/>
              </a:ext>
            </a:extLst>
          </p:cNvPr>
          <p:cNvPicPr>
            <a:picLocks noChangeAspect="1"/>
          </p:cNvPicPr>
          <p:nvPr/>
        </p:nvPicPr>
        <p:blipFill rotWithShape="1">
          <a:blip r:embed="rId3"/>
          <a:srcRect b="772"/>
          <a:stretch/>
        </p:blipFill>
        <p:spPr>
          <a:xfrm>
            <a:off x="3048451" y="1216347"/>
            <a:ext cx="5098829" cy="4957921"/>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4509" y="238669"/>
            <a:ext cx="11887100" cy="917444"/>
          </a:xfrm>
        </p:spPr>
        <p:txBody>
          <a:bodyPr/>
          <a:lstStyle/>
          <a:p>
            <a:r>
              <a:rPr lang="en-US" dirty="0"/>
              <a:t>Multi-Host Networking</a:t>
            </a:r>
          </a:p>
        </p:txBody>
      </p:sp>
      <p:sp>
        <p:nvSpPr>
          <p:cNvPr id="13" name="모서리가 둥근 직사각형 26"/>
          <p:cNvSpPr/>
          <p:nvPr/>
        </p:nvSpPr>
        <p:spPr bwMode="auto">
          <a:xfrm>
            <a:off x="1723075"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73" y="1668722"/>
            <a:ext cx="1748696" cy="1561567"/>
          </a:xfrm>
          <a:prstGeom prst="rect">
            <a:avLst/>
          </a:prstGeom>
        </p:spPr>
      </p:pic>
      <p:sp>
        <p:nvSpPr>
          <p:cNvPr id="14" name="Text Placeholder 1"/>
          <p:cNvSpPr txBox="1">
            <a:spLocks noChangeArrowheads="1"/>
          </p:cNvSpPr>
          <p:nvPr/>
        </p:nvSpPr>
        <p:spPr bwMode="auto">
          <a:xfrm>
            <a:off x="1951642"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94454"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56400"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947431"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94476" y="443707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94477" y="4849590"/>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47431"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51642"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47431"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51642"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117785"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083" y="1673161"/>
            <a:ext cx="1748696" cy="1561567"/>
          </a:xfrm>
          <a:prstGeom prst="rect">
            <a:avLst/>
          </a:prstGeom>
        </p:spPr>
      </p:pic>
      <p:sp>
        <p:nvSpPr>
          <p:cNvPr id="30" name="Text Placeholder 1"/>
          <p:cNvSpPr txBox="1">
            <a:spLocks noChangeArrowheads="1"/>
          </p:cNvSpPr>
          <p:nvPr/>
        </p:nvSpPr>
        <p:spPr bwMode="auto">
          <a:xfrm>
            <a:off x="7346353"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089165"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651110"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342141"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689188" y="4367292"/>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689187" y="485402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342142"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346353"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342141"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346353"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09400" y="4476383"/>
            <a:ext cx="268499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6048059" y="4006014"/>
            <a:ext cx="940738" cy="94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89750"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48" y="1668722"/>
            <a:ext cx="1748696" cy="1561567"/>
          </a:xfrm>
          <a:prstGeom prst="rect">
            <a:avLst/>
          </a:prstGeom>
        </p:spPr>
      </p:pic>
      <p:sp>
        <p:nvSpPr>
          <p:cNvPr id="14" name="Text Placeholder 1"/>
          <p:cNvSpPr txBox="1">
            <a:spLocks noChangeArrowheads="1"/>
          </p:cNvSpPr>
          <p:nvPr/>
        </p:nvSpPr>
        <p:spPr bwMode="auto">
          <a:xfrm>
            <a:off x="1418319"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161129"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723075"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414107"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61151" y="443707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61152" y="4849590"/>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414107"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418318"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414107"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418318"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437264"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562" y="1673161"/>
            <a:ext cx="1748696" cy="1561567"/>
          </a:xfrm>
          <a:prstGeom prst="rect">
            <a:avLst/>
          </a:prstGeom>
        </p:spPr>
      </p:pic>
      <p:sp>
        <p:nvSpPr>
          <p:cNvPr id="30" name="Text Placeholder 1"/>
          <p:cNvSpPr txBox="1">
            <a:spLocks noChangeArrowheads="1"/>
          </p:cNvSpPr>
          <p:nvPr/>
        </p:nvSpPr>
        <p:spPr bwMode="auto">
          <a:xfrm>
            <a:off x="7665832"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408643"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970589"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661620"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9008667" y="4367292"/>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9008666" y="485402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661620"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665832"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661620"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665831"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65104" y="1325001"/>
            <a:ext cx="1214321" cy="874816"/>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4966" y="3069254"/>
            <a:ext cx="2438054" cy="2438054"/>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287140" y="3966247"/>
            <a:ext cx="238196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637914" y="2149104"/>
            <a:ext cx="1170493" cy="53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key/value</a:t>
            </a:r>
          </a:p>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97084" y="-449968"/>
            <a:ext cx="49332" cy="4286708"/>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879425" y="1718054"/>
            <a:ext cx="1620833" cy="735890"/>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4509" y="238669"/>
            <a:ext cx="11887100" cy="917444"/>
          </a:xfrm>
          <a:prstGeom prst="rect">
            <a:avLst/>
          </a:prstGeom>
        </p:spPr>
        <p:txBody>
          <a:bodyPr vert="horz" wrap="square" lIns="91427" tIns="91427" rIns="91427" bIns="91427"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defTabSz="951304"/>
            <a:r>
              <a:rPr lang="en-US" sz="4799" spc="-71">
                <a:latin typeface="Segoe UI Light"/>
              </a:rPr>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4" y="1724598"/>
            <a:ext cx="12432948" cy="52684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a:xfrm>
            <a:off x="656426" y="291237"/>
            <a:ext cx="10723417" cy="1351760"/>
          </a:xfrm>
        </p:spPr>
        <p:txBody>
          <a:bodyPr>
            <a:normAutofit/>
          </a:bodyPr>
          <a:lstStyle/>
          <a:p>
            <a:pPr defTabSz="932563"/>
            <a:r>
              <a:rPr lang="en-US" sz="4799" spc="-70"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56529" y="2055732"/>
            <a:ext cx="5814623" cy="4146341"/>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651315" y="2464224"/>
            <a:ext cx="5376954" cy="3965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nvGrpSpPr>
          <p:cNvPr id="5" name="Group 4"/>
          <p:cNvGrpSpPr/>
          <p:nvPr/>
        </p:nvGrpSpPr>
        <p:grpSpPr>
          <a:xfrm>
            <a:off x="6938398" y="2644486"/>
            <a:ext cx="4632029" cy="3650560"/>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32418"/>
                <a:endParaRPr lang="fr-FR" sz="1836">
                  <a:solidFill>
                    <a:prstClr val="black"/>
                  </a:solidFill>
                  <a:latin typeface="Calibri" panose="020F0502020204030204"/>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32418"/>
                <a:r>
                  <a:rPr lang="en-US" sz="3264" dirty="0">
                    <a:solidFill>
                      <a:prstClr val="black"/>
                    </a:solidFill>
                    <a:latin typeface="Calibri" panose="020F0502020204030204"/>
                  </a:rPr>
                  <a:t>?!?</a:t>
                </a:r>
                <a:endParaRPr lang="fr-FR" sz="3264" dirty="0">
                  <a:solidFill>
                    <a:prstClr val="black"/>
                  </a:solidFill>
                  <a:latin typeface="Calibri" panose="020F0502020204030204"/>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grpSp>
    </p:spTree>
    <p:extLst>
      <p:ext uri="{BB962C8B-B14F-4D97-AF65-F5344CB8AC3E}">
        <p14:creationId xmlns:p14="http://schemas.microsoft.com/office/powerpoint/2010/main" val="214367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74094" y="0"/>
            <a:ext cx="10724938" cy="973596"/>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75482" y="1213174"/>
            <a:ext cx="7625400" cy="4984224"/>
          </a:xfrm>
        </p:spPr>
        <p:txBody>
          <a:bodyPr vert="horz" wrap="square" lIns="146283" tIns="91427" rIns="146283" bIns="91427" rtlCol="0" anchor="t">
            <a:spAutoFit/>
          </a:bodyPr>
          <a:lstStyle/>
          <a:p>
            <a:r>
              <a:rPr lang="en-US" sz="2400" dirty="0">
                <a:solidFill>
                  <a:schemeClr val="tx1"/>
                </a:solidFill>
                <a:latin typeface="Segoe UI Light"/>
                <a:cs typeface="Segoe UI Light"/>
              </a:rPr>
              <a:t>Kubernetes Networking model introduces 3 methods of communications:</a:t>
            </a:r>
          </a:p>
          <a:p>
            <a:pPr marL="285695" indent="-285695">
              <a:buChar char="•"/>
            </a:pPr>
            <a:r>
              <a:rPr lang="en-US" sz="2400" dirty="0">
                <a:solidFill>
                  <a:schemeClr val="tx1"/>
                </a:solidFill>
                <a:latin typeface="Segoe UI Light"/>
                <a:cs typeface="Segoe UI Light"/>
              </a:rPr>
              <a:t>Pod-to-Pod communication directly by IP address. Kubernetes has a Pod-IP wide metric simplifying communication.</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Pod-to-Service Communication – Client traffic is directed to service virtual IP by iptables rules that are modified by the </a:t>
            </a:r>
            <a:r>
              <a:rPr lang="en-US" sz="2400" dirty="0" err="1">
                <a:solidFill>
                  <a:schemeClr val="tx1"/>
                </a:solidFill>
                <a:latin typeface="Segoe UI Light"/>
                <a:cs typeface="Segoe UI Light"/>
              </a:rPr>
              <a:t>kube</a:t>
            </a:r>
            <a:r>
              <a:rPr lang="en-US" sz="2400" dirty="0">
                <a:solidFill>
                  <a:schemeClr val="tx1"/>
                </a:solidFill>
                <a:latin typeface="Segoe UI Light"/>
                <a:cs typeface="Segoe UI Light"/>
              </a:rPr>
              <a:t>-proxy process (running on all hosts) and directed to the correct Pod.</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400"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896473" y="1619517"/>
            <a:ext cx="4376958" cy="325070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25992" y="994095"/>
            <a:ext cx="6552630" cy="5783448"/>
          </a:xfrm>
        </p:spPr>
        <p:txBody>
          <a:bodyPr anchor="ctr">
            <a:noAutofit/>
          </a:bodyPr>
          <a:lstStyle/>
          <a:p>
            <a:r>
              <a:rPr lang="en-US" sz="2040" dirty="0"/>
              <a:t>Nodes, Deployments, Pods, Services</a:t>
            </a:r>
          </a:p>
          <a:p>
            <a:r>
              <a:rPr lang="en-US" sz="2040" dirty="0"/>
              <a:t>Services</a:t>
            </a:r>
            <a:endParaRPr lang="en-US" sz="2040" dirty="0">
              <a:cs typeface="Segoe UI Light"/>
            </a:endParaRPr>
          </a:p>
          <a:p>
            <a:pPr lvl="1"/>
            <a:r>
              <a:rPr lang="en-US" sz="1836" dirty="0"/>
              <a:t>Expose the services</a:t>
            </a:r>
            <a:endParaRPr lang="en-US" sz="1836" dirty="0">
              <a:cs typeface="Segoe UI Semilight"/>
            </a:endParaRPr>
          </a:p>
          <a:p>
            <a:pPr lvl="1"/>
            <a:r>
              <a:rPr lang="en-US" sz="1836" dirty="0"/>
              <a:t>Works with platform Load Balancers to get public IPs</a:t>
            </a:r>
            <a:endParaRPr lang="en-US" sz="1836" dirty="0">
              <a:cs typeface="Segoe UI Semilight"/>
            </a:endParaRPr>
          </a:p>
          <a:p>
            <a:pPr lvl="1"/>
            <a:r>
              <a:rPr lang="en-US" sz="1836" dirty="0"/>
              <a:t>Internal load balancing between pods</a:t>
            </a:r>
            <a:endParaRPr lang="en-US" sz="2040" dirty="0"/>
          </a:p>
          <a:p>
            <a:r>
              <a:rPr lang="en-US" sz="2040" dirty="0" err="1"/>
              <a:t>kube-dns</a:t>
            </a:r>
            <a:r>
              <a:rPr lang="en-US" sz="2040" dirty="0">
                <a:cs typeface="Segoe UI Light"/>
              </a:rPr>
              <a:t> (preferred)</a:t>
            </a:r>
            <a:endParaRPr lang="en-US" sz="2040" dirty="0"/>
          </a:p>
          <a:p>
            <a:pPr lvl="1"/>
            <a:r>
              <a:rPr lang="en-US" sz="1836" dirty="0"/>
              <a:t>Name service enabled in Kubernetes (Default in ACS)</a:t>
            </a:r>
            <a:endParaRPr lang="en-US" sz="1836" dirty="0">
              <a:cs typeface="Segoe UI Semilight"/>
            </a:endParaRPr>
          </a:p>
          <a:p>
            <a:r>
              <a:rPr lang="en-US" sz="2040" dirty="0">
                <a:solidFill>
                  <a:srgbClr val="353535"/>
                </a:solidFill>
                <a:latin typeface="Segoe UI Light"/>
                <a:cs typeface="Segoe UI Light"/>
              </a:rPr>
              <a:t>Environment Variables</a:t>
            </a:r>
          </a:p>
          <a:p>
            <a:pPr lvl="1"/>
            <a:r>
              <a:rPr lang="en-US" sz="1836" dirty="0">
                <a:solidFill>
                  <a:srgbClr val="505050"/>
                </a:solidFill>
                <a:cs typeface="Segoe UI Semilight"/>
              </a:rPr>
              <a:t>Every Service is assigned environment variables with information of the service</a:t>
            </a:r>
          </a:p>
          <a:p>
            <a:pPr lvl="1"/>
            <a:r>
              <a:rPr lang="en-US" sz="1836" dirty="0">
                <a:solidFill>
                  <a:srgbClr val="000000"/>
                </a:solidFill>
                <a:cs typeface="Segoe UI Semilight"/>
              </a:rPr>
              <a:t>REDIS_MASTER_SERVICE_HOST=10.0.0.11 REDIS_MASTER_SERVICE_PORT=6379 REDIS_MASTER_PORT=</a:t>
            </a:r>
            <a:r>
              <a:rPr lang="en-US" sz="1836" dirty="0" err="1">
                <a:solidFill>
                  <a:srgbClr val="000000"/>
                </a:solidFill>
                <a:cs typeface="Segoe UI Semilight"/>
              </a:rPr>
              <a:t>tcp</a:t>
            </a:r>
            <a:r>
              <a:rPr lang="en-US" sz="1836" dirty="0">
                <a:solidFill>
                  <a:srgbClr val="000000"/>
                </a:solidFill>
                <a:cs typeface="Segoe UI Semilight"/>
              </a:rPr>
              <a:t>://10.0.0.11:6379 REDIS_MASTER_PORT_6379_TCP=</a:t>
            </a:r>
            <a:r>
              <a:rPr lang="en-US" sz="1836" dirty="0" err="1">
                <a:solidFill>
                  <a:srgbClr val="000000"/>
                </a:solidFill>
                <a:cs typeface="Segoe UI Semilight"/>
              </a:rPr>
              <a:t>tcp</a:t>
            </a:r>
            <a:r>
              <a:rPr lang="en-US" sz="1836" dirty="0">
                <a:solidFill>
                  <a:srgbClr val="000000"/>
                </a:solidFill>
                <a:cs typeface="Segoe UI Semilight"/>
              </a:rPr>
              <a:t>://10.0.0.11:6379 REDIS_MASTER_PORT_6379_TCP_PROTO=</a:t>
            </a:r>
            <a:r>
              <a:rPr lang="en-US" sz="1836" dirty="0" err="1">
                <a:solidFill>
                  <a:srgbClr val="000000"/>
                </a:solidFill>
                <a:cs typeface="Segoe UI Semilight"/>
              </a:rPr>
              <a:t>tcp</a:t>
            </a:r>
            <a:r>
              <a:rPr lang="en-US" sz="1836" dirty="0">
                <a:solidFill>
                  <a:srgbClr val="000000"/>
                </a:solidFill>
                <a:cs typeface="Segoe UI Semilight"/>
              </a:rPr>
              <a:t> REDIS_MASTER_PORT_6379_TCP_PORT=6379 REDIS_MASTER_PORT_6379_TCP_ADDR=10.0.0.11 </a:t>
            </a:r>
            <a:endParaRPr lang="en-US" sz="1836" dirty="0">
              <a:solidFill>
                <a:srgbClr val="505050"/>
              </a:solidFill>
              <a:cs typeface="Segoe UI Semilight"/>
            </a:endParaRPr>
          </a:p>
          <a:p>
            <a:pPr lvl="1"/>
            <a:endParaRPr lang="en-US" sz="1836"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7101602" y="1467122"/>
            <a:ext cx="4854062" cy="4570576"/>
          </a:xfrm>
          <a:prstGeom prst="rect">
            <a:avLst/>
          </a:prstGeom>
        </p:spPr>
      </p:pic>
      <p:sp>
        <p:nvSpPr>
          <p:cNvPr id="9" name="TextBox 8"/>
          <p:cNvSpPr txBox="1"/>
          <p:nvPr/>
        </p:nvSpPr>
        <p:spPr>
          <a:xfrm>
            <a:off x="6941605" y="6510726"/>
            <a:ext cx="4842945" cy="270285"/>
          </a:xfrm>
          <a:prstGeom prst="rect">
            <a:avLst/>
          </a:prstGeom>
          <a:noFill/>
        </p:spPr>
        <p:txBody>
          <a:bodyPr wrap="none" rtlCol="0">
            <a:spAutoFit/>
          </a:bodyPr>
          <a:lstStyle/>
          <a:p>
            <a:pPr defTabSz="932418"/>
            <a:r>
              <a:rPr lang="en-US" sz="1122">
                <a:solidFill>
                  <a:prstClr val="white"/>
                </a:solidFill>
                <a:latin typeface="Calibri" panose="020F0502020204030204"/>
              </a:rPr>
              <a:t>Source: https://kubernetes.io/docs/tutorials/kubernetes-basics/expose-intro/</a:t>
            </a:r>
          </a:p>
        </p:txBody>
      </p:sp>
      <p:sp>
        <p:nvSpPr>
          <p:cNvPr id="10" name="Title 1"/>
          <p:cNvSpPr>
            <a:spLocks noGrp="1"/>
          </p:cNvSpPr>
          <p:nvPr>
            <p:ph type="title"/>
          </p:nvPr>
        </p:nvSpPr>
        <p:spPr>
          <a:xfrm>
            <a:off x="275480" y="163654"/>
            <a:ext cx="11028173" cy="676357"/>
          </a:xfrm>
        </p:spPr>
        <p:txBody>
          <a:bodyPr>
            <a:noAutofit/>
          </a:bodyPr>
          <a:lstStyle/>
          <a:p>
            <a:pPr defTabSz="932563"/>
            <a:r>
              <a:rPr lang="en-US" sz="4799" spc="-70" dirty="0">
                <a:ln w="3175">
                  <a:noFill/>
                </a:ln>
                <a:solidFill>
                  <a:srgbClr val="0072C6"/>
                </a:solidFill>
                <a:ea typeface="+mn-ea"/>
                <a:cs typeface="Segoe UI" pitchFamily="34" charset="0"/>
              </a:rPr>
              <a:t>Service Discovery with Kubernetes</a:t>
            </a:r>
            <a:endParaRPr lang="fr-FR" sz="4799" spc="-70"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Add a slide on CNI here</a:t>
            </a:r>
            <a:r>
              <a:rPr lang="mr-IN" dirty="0"/>
              <a:t>…</a:t>
            </a:r>
            <a:endParaRPr lang="en-US" dirty="0"/>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(sever 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589" y="221127"/>
            <a:ext cx="11920105" cy="914270"/>
          </a:xfrm>
        </p:spPr>
        <p:txBody>
          <a:bodyPr/>
          <a:lstStyle/>
          <a:p>
            <a:r>
              <a:rPr lang="en-US" dirty="0"/>
              <a:t>Draft: Streamlined Kubernetes Development</a:t>
            </a:r>
          </a:p>
        </p:txBody>
      </p:sp>
      <p:sp>
        <p:nvSpPr>
          <p:cNvPr id="3" name="Text Placeholder 2"/>
          <p:cNvSpPr>
            <a:spLocks noGrp="1"/>
          </p:cNvSpPr>
          <p:nvPr>
            <p:ph type="body" sz="quarter" idx="10"/>
          </p:nvPr>
        </p:nvSpPr>
        <p:spPr>
          <a:xfrm>
            <a:off x="366591" y="1274326"/>
            <a:ext cx="4534920" cy="5487502"/>
          </a:xfrm>
        </p:spPr>
        <p:txBody>
          <a:bodyPr vert="horz" wrap="square" lIns="91427" tIns="91427" rIns="91427" bIns="91427" numCol="1" rtlCol="0" anchor="t" anchorCtr="0" compatLnSpc="1">
            <a:prstTxWarp prst="textNoShape">
              <a:avLst/>
            </a:prstTxWarp>
            <a:spAutoFit/>
          </a:bodyPr>
          <a:lstStyle/>
          <a:p>
            <a:r>
              <a:rPr lang="en-US" sz="359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5"/>
            <a:ext cx="11887878" cy="738699"/>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8090" y="1168860"/>
            <a:ext cx="11702660" cy="3928504"/>
          </a:xfrm>
        </p:spPr>
        <p:txBody>
          <a:bodyPr/>
          <a:lstStyle/>
          <a:p>
            <a:pPr marL="466298" indent="-466298">
              <a:buFont typeface="Arial" charset="0"/>
              <a:buChar char="•"/>
            </a:pPr>
            <a:r>
              <a:rPr lang="en-US" sz="2448" dirty="0">
                <a:solidFill>
                  <a:schemeClr val="tx1"/>
                </a:solidFill>
              </a:rPr>
              <a:t>Allows for dynamic policies against k8s API for </a:t>
            </a:r>
            <a:r>
              <a:rPr lang="en-US" sz="2448" dirty="0" err="1">
                <a:solidFill>
                  <a:schemeClr val="tx1"/>
                </a:solidFill>
              </a:rPr>
              <a:t>authZ</a:t>
            </a:r>
            <a:endParaRPr lang="en-US" sz="2448" dirty="0">
              <a:solidFill>
                <a:schemeClr val="tx1"/>
              </a:solidFill>
            </a:endParaRPr>
          </a:p>
          <a:p>
            <a:pPr marL="466298" indent="-466298">
              <a:buFont typeface="Arial" charset="0"/>
              <a:buChar char="•"/>
            </a:pPr>
            <a:r>
              <a:rPr lang="en-US" sz="2448" dirty="0">
                <a:solidFill>
                  <a:schemeClr val="tx1"/>
                </a:solidFill>
              </a:rPr>
              <a:t>In version 1.6, this is a beta feature</a:t>
            </a:r>
          </a:p>
          <a:p>
            <a:pPr marL="466298" indent="-466298">
              <a:buFont typeface="Arial" charset="0"/>
              <a:buChar char="•"/>
            </a:pPr>
            <a:r>
              <a:rPr lang="en-US" sz="2448" dirty="0">
                <a:solidFill>
                  <a:schemeClr val="tx1"/>
                </a:solidFill>
              </a:rPr>
              <a:t>Can create both ”Roles” and “</a:t>
            </a:r>
            <a:r>
              <a:rPr lang="en-US" sz="2448" dirty="0" err="1">
                <a:solidFill>
                  <a:schemeClr val="tx1"/>
                </a:solidFill>
              </a:rPr>
              <a:t>ClusterRoles</a:t>
            </a:r>
            <a:r>
              <a:rPr lang="en-US" sz="2448" dirty="0">
                <a:solidFill>
                  <a:schemeClr val="tx1"/>
                </a:solidFill>
              </a:rPr>
              <a:t>”</a:t>
            </a:r>
          </a:p>
          <a:p>
            <a:pPr marL="466298" indent="-466298">
              <a:buFont typeface="Arial" charset="0"/>
              <a:buChar char="•"/>
            </a:pPr>
            <a:r>
              <a:rPr lang="en-US" sz="2448" dirty="0">
                <a:solidFill>
                  <a:schemeClr val="tx1"/>
                </a:solidFill>
              </a:rPr>
              <a:t>Can configure </a:t>
            </a:r>
            <a:r>
              <a:rPr lang="en-US" sz="2448" dirty="0" err="1">
                <a:solidFill>
                  <a:schemeClr val="tx1"/>
                </a:solidFill>
              </a:rPr>
              <a:t>api</a:t>
            </a:r>
            <a:r>
              <a:rPr lang="en-US" sz="2448" dirty="0">
                <a:solidFill>
                  <a:schemeClr val="tx1"/>
                </a:solidFill>
              </a:rPr>
              <a:t>-server and </a:t>
            </a:r>
            <a:r>
              <a:rPr lang="en-US" sz="2448" dirty="0" err="1">
                <a:solidFill>
                  <a:schemeClr val="tx1"/>
                </a:solidFill>
              </a:rPr>
              <a:t>kubectl</a:t>
            </a:r>
            <a:r>
              <a:rPr lang="en-US" sz="2448" dirty="0">
                <a:solidFill>
                  <a:schemeClr val="tx1"/>
                </a:solidFill>
              </a:rPr>
              <a:t> to use Azure AD for access</a:t>
            </a:r>
          </a:p>
          <a:p>
            <a:pPr marL="466298" indent="-466298">
              <a:buFont typeface="Arial" charset="0"/>
              <a:buChar char="•"/>
            </a:pPr>
            <a:r>
              <a:rPr lang="en-US" sz="2448" dirty="0">
                <a:solidFill>
                  <a:schemeClr val="tx1"/>
                </a:solidFill>
              </a:rPr>
              <a:t>To grant permissions:</a:t>
            </a:r>
          </a:p>
          <a:p>
            <a:pPr marL="694855" lvl="2" indent="-466298">
              <a:buFont typeface="Arial" charset="0"/>
              <a:buChar char="•"/>
            </a:pPr>
            <a:r>
              <a:rPr lang="en-US" sz="2448" dirty="0">
                <a:solidFill>
                  <a:schemeClr val="tx1"/>
                </a:solidFill>
              </a:rPr>
              <a:t>Use ”</a:t>
            </a:r>
            <a:r>
              <a:rPr lang="en-US" sz="2448" dirty="0" err="1">
                <a:solidFill>
                  <a:schemeClr val="tx1"/>
                </a:solidFill>
              </a:rPr>
              <a:t>RoleBindings</a:t>
            </a:r>
            <a:r>
              <a:rPr lang="en-US" sz="2448" dirty="0">
                <a:solidFill>
                  <a:schemeClr val="tx1"/>
                </a:solidFill>
              </a:rPr>
              <a:t>” for within namespaces</a:t>
            </a:r>
          </a:p>
          <a:p>
            <a:pPr marL="694855" lvl="2" indent="-466298">
              <a:buFont typeface="Arial" charset="0"/>
              <a:buChar char="•"/>
            </a:pPr>
            <a:r>
              <a:rPr lang="en-US" sz="2448" dirty="0">
                <a:solidFill>
                  <a:schemeClr val="tx1"/>
                </a:solidFill>
              </a:rPr>
              <a:t>Use “</a:t>
            </a:r>
            <a:r>
              <a:rPr lang="en-US" sz="2448" dirty="0" err="1">
                <a:solidFill>
                  <a:schemeClr val="tx1"/>
                </a:solidFill>
              </a:rPr>
              <a:t>ClusterRoleBindings</a:t>
            </a:r>
            <a:r>
              <a:rPr lang="en-US" sz="2448" dirty="0">
                <a:solidFill>
                  <a:schemeClr val="tx1"/>
                </a:solidFill>
              </a:rPr>
              <a:t>” for cluster-wide access</a:t>
            </a:r>
          </a:p>
          <a:p>
            <a:pPr marL="694855" lvl="2" indent="-466298">
              <a:buFont typeface="Arial" charset="0"/>
              <a:buChar char="•"/>
            </a:pPr>
            <a:r>
              <a:rPr lang="en-US" sz="2448" dirty="0">
                <a:solidFill>
                  <a:schemeClr val="tx1"/>
                </a:solidFill>
              </a:rPr>
              <a:t>Can contain users, groups, service accounts</a:t>
            </a:r>
          </a:p>
          <a:p>
            <a:pPr marL="694855" lvl="2" indent="-466298">
              <a:buFont typeface="Arial" charset="0"/>
              <a:buChar char="•"/>
            </a:pPr>
            <a:r>
              <a:rPr lang="en-US" sz="2448"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55" y="5143444"/>
            <a:ext cx="7427037" cy="1851081"/>
          </a:xfrm>
          <a:prstGeom prst="rect">
            <a:avLst/>
          </a:prstGeom>
        </p:spPr>
      </p:pic>
    </p:spTree>
    <p:extLst>
      <p:ext uri="{BB962C8B-B14F-4D97-AF65-F5344CB8AC3E}">
        <p14:creationId xmlns:p14="http://schemas.microsoft.com/office/powerpoint/2010/main" val="1247606346"/>
      </p:ext>
    </p:extLst>
  </p:cSld>
  <p:clrMapOvr>
    <a:overrideClrMapping bg1="dk1" tx1="lt1" bg2="dk2" tx2="lt2" accent1="accent1" accent2="accent2" accent3="accent3" accent4="accent4" accent5="accent5" accent6="accent6" hlink="hlink" folHlink="folHlink"/>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212850"/>
            <a:ext cx="11885514" cy="4376666"/>
          </a:xfrm>
        </p:spPr>
        <p:txBody>
          <a:bodyPr/>
          <a:lstStyle/>
          <a:p>
            <a:r>
              <a:rPr lang="en-US" sz="3264" dirty="0"/>
              <a:t>Flexible configuration model for Kubernetes</a:t>
            </a:r>
          </a:p>
          <a:p>
            <a:r>
              <a:rPr lang="en-US" sz="3264" dirty="0"/>
              <a:t>Both Secrets and </a:t>
            </a:r>
            <a:r>
              <a:rPr lang="en-US" sz="3264" dirty="0" err="1"/>
              <a:t>ConfigMaps</a:t>
            </a:r>
            <a:r>
              <a:rPr lang="en-US" sz="3264" dirty="0"/>
              <a:t> can be used as ENV </a:t>
            </a:r>
            <a:r>
              <a:rPr lang="en-US" sz="3264" dirty="0" err="1"/>
              <a:t>vars</a:t>
            </a:r>
            <a:r>
              <a:rPr lang="en-US" sz="3264" dirty="0"/>
              <a:t> or files</a:t>
            </a:r>
          </a:p>
          <a:p>
            <a:r>
              <a:rPr lang="en-US" sz="3264" dirty="0"/>
              <a:t>Secrets</a:t>
            </a:r>
          </a:p>
          <a:p>
            <a:pPr lvl="1"/>
            <a:r>
              <a:rPr lang="en-US" sz="2448" dirty="0">
                <a:latin typeface="+mj-lt"/>
              </a:rPr>
              <a:t>Use Secrets for things which are actually secret like API keys, credentials, </a:t>
            </a:r>
            <a:r>
              <a:rPr lang="en-US" sz="2448" dirty="0" err="1">
                <a:latin typeface="+mj-lt"/>
              </a:rPr>
              <a:t>etc</a:t>
            </a:r>
            <a:endParaRPr lang="en-US" sz="2448" dirty="0">
              <a:latin typeface="+mj-lt"/>
            </a:endParaRPr>
          </a:p>
          <a:p>
            <a:pPr lvl="1"/>
            <a:r>
              <a:rPr lang="en-US" sz="2448" dirty="0">
                <a:latin typeface="+mj-lt"/>
              </a:rPr>
              <a:t>Secret values are base64 encoded and automatically decoded for pods</a:t>
            </a:r>
          </a:p>
          <a:p>
            <a:r>
              <a:rPr lang="en-US" sz="3264" dirty="0" err="1"/>
              <a:t>ConfigMaps</a:t>
            </a:r>
            <a:endParaRPr lang="en-US" sz="3264" dirty="0"/>
          </a:p>
          <a:p>
            <a:pPr lvl="1"/>
            <a:r>
              <a:rPr lang="en-US" sz="2448" dirty="0" err="1">
                <a:latin typeface="+mj-lt"/>
              </a:rPr>
              <a:t>ConfigMaps</a:t>
            </a:r>
            <a:r>
              <a:rPr lang="en-US" sz="2448" dirty="0">
                <a:latin typeface="+mj-lt"/>
              </a:rPr>
              <a:t> for configuration that doesn’t have sensitive information. However, there are pros/cons with each</a:t>
            </a:r>
          </a:p>
          <a:p>
            <a:pPr lvl="1"/>
            <a:r>
              <a:rPr lang="en-US" sz="2448" dirty="0" err="1">
                <a:latin typeface="+mj-lt"/>
              </a:rPr>
              <a:t>ConfigMaps</a:t>
            </a:r>
            <a:r>
              <a:rPr lang="en-US" sz="2448"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74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1905460"/>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478494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013279"/>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5412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991938"/>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3471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4.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5.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661</TotalTime>
  <Words>6414</Words>
  <Application>Microsoft Macintosh PowerPoint</Application>
  <PresentationFormat>Custom</PresentationFormat>
  <Paragraphs>974</Paragraphs>
  <Slides>95</Slides>
  <Notes>93</Notes>
  <HiddenSlides>12</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95</vt:i4>
      </vt:variant>
    </vt:vector>
  </HeadingPairs>
  <TitlesOfParts>
    <vt:vector size="117" baseType="lpstr">
      <vt:lpstr>Calibri</vt:lpstr>
      <vt:lpstr>Calibri Light</vt:lpstr>
      <vt:lpstr>Consolas</vt:lpstr>
      <vt:lpstr>Courier New</vt:lpstr>
      <vt:lpstr>Mangal</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3_Office Theme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12-Factor Apps </vt:lpstr>
      <vt:lpstr>12-Factor Apps (1-5)</vt:lpstr>
      <vt:lpstr>12-Factor Apps (6-12)</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Kubernetes Resources</vt:lpstr>
      <vt:lpstr>What is a pod? </vt:lpstr>
      <vt:lpstr>Deployment</vt:lpstr>
      <vt:lpstr>Kubernetes Services</vt:lpstr>
      <vt:lpstr>Kubernetes manifest: Pod </vt:lpstr>
      <vt:lpstr>Interact with pods</vt:lpstr>
      <vt:lpstr>Kubernetes manifest: Deployment </vt:lpstr>
      <vt:lpstr>Service Types</vt:lpstr>
      <vt:lpstr>Kubernetes manifest: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Namespaces</vt:lpstr>
      <vt:lpstr>Labels and Selectors</vt:lpstr>
      <vt:lpstr>Networking</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CNI</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Role Based Access Control</vt:lpstr>
      <vt:lpstr>Application Health and Readiness </vt:lpstr>
      <vt:lpstr>Monitoring: What indicators matter in Kubernetes</vt:lpstr>
      <vt:lpstr>Logging</vt:lpstr>
      <vt:lpstr>ConfigMaps and Secrets</vt:lpstr>
      <vt:lpstr>DaemonSets</vt:lpstr>
      <vt:lpstr>StatefulSets</vt:lpstr>
      <vt:lpstr>Jobs</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50</cp:revision>
  <dcterms:modified xsi:type="dcterms:W3CDTF">2018-02-02T20:59:43Z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